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Lst>
  <p:sldSz cy="5143500" cx="9144000"/>
  <p:notesSz cx="6858000" cy="9144000"/>
  <p:embeddedFontLst>
    <p:embeddedFont>
      <p:font typeface="Anton"/>
      <p:regular r:id="rId192"/>
    </p:embeddedFont>
    <p:embeddedFont>
      <p:font typeface="Lato"/>
      <p:regular r:id="rId193"/>
      <p:bold r:id="rId194"/>
      <p:italic r:id="rId195"/>
      <p:boldItalic r:id="rId196"/>
    </p:embeddedFont>
    <p:embeddedFont>
      <p:font typeface="Lato Light"/>
      <p:regular r:id="rId197"/>
      <p:bold r:id="rId198"/>
      <p:italic r:id="rId199"/>
      <p:boldItalic r:id="rId200"/>
    </p:embeddedFont>
    <p:embeddedFont>
      <p:font typeface="Didact Gothic"/>
      <p:regular r:id="rId201"/>
    </p:embeddedFont>
    <p:embeddedFont>
      <p:font typeface="Helvetica Neue"/>
      <p:regular r:id="rId202"/>
      <p:bold r:id="rId203"/>
      <p:italic r:id="rId204"/>
      <p:boldItalic r:id="rId205"/>
    </p:embeddedFont>
    <p:embeddedFont>
      <p:font typeface="Helvetica Neue Light"/>
      <p:regular r:id="rId206"/>
      <p:bold r:id="rId207"/>
      <p:italic r:id="rId208"/>
      <p:boldItalic r:id="rId2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Lato-bold.fntdata"/><Relationship Id="rId43" Type="http://schemas.openxmlformats.org/officeDocument/2006/relationships/slide" Target="slides/slide37.xml"/><Relationship Id="rId193" Type="http://schemas.openxmlformats.org/officeDocument/2006/relationships/font" Target="fonts/Lato-regular.fntdata"/><Relationship Id="rId46" Type="http://schemas.openxmlformats.org/officeDocument/2006/relationships/slide" Target="slides/slide40.xml"/><Relationship Id="rId192" Type="http://schemas.openxmlformats.org/officeDocument/2006/relationships/font" Target="fonts/Anton-regular.fntdata"/><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LatoLight-bold.fntdata"/><Relationship Id="rId14" Type="http://schemas.openxmlformats.org/officeDocument/2006/relationships/slide" Target="slides/slide8.xml"/><Relationship Id="rId197" Type="http://schemas.openxmlformats.org/officeDocument/2006/relationships/font" Target="fonts/LatoLight-regular.fntdata"/><Relationship Id="rId17" Type="http://schemas.openxmlformats.org/officeDocument/2006/relationships/slide" Target="slides/slide11.xml"/><Relationship Id="rId196" Type="http://schemas.openxmlformats.org/officeDocument/2006/relationships/font" Target="fonts/Lato-boldItalic.fntdata"/><Relationship Id="rId16" Type="http://schemas.openxmlformats.org/officeDocument/2006/relationships/slide" Target="slides/slide10.xml"/><Relationship Id="rId195"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Lato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HelveticaNeueLight-regular.fntdata"/><Relationship Id="rId205" Type="http://schemas.openxmlformats.org/officeDocument/2006/relationships/font" Target="fonts/HelveticaNeue-boldItalic.fntdata"/><Relationship Id="rId204" Type="http://schemas.openxmlformats.org/officeDocument/2006/relationships/font" Target="fonts/HelveticaNeue-italic.fntdata"/><Relationship Id="rId203" Type="http://schemas.openxmlformats.org/officeDocument/2006/relationships/font" Target="fonts/HelveticaNeue-bold.fntdata"/><Relationship Id="rId209" Type="http://schemas.openxmlformats.org/officeDocument/2006/relationships/font" Target="fonts/HelveticaNeueLight-boldItalic.fntdata"/><Relationship Id="rId208" Type="http://schemas.openxmlformats.org/officeDocument/2006/relationships/font" Target="fonts/HelveticaNeueLight-italic.fntdata"/><Relationship Id="rId207" Type="http://schemas.openxmlformats.org/officeDocument/2006/relationships/font" Target="fonts/HelveticaNeueLight-bold.fntdata"/><Relationship Id="rId202" Type="http://schemas.openxmlformats.org/officeDocument/2006/relationships/font" Target="fonts/HelveticaNeue-regular.fntdata"/><Relationship Id="rId201" Type="http://schemas.openxmlformats.org/officeDocument/2006/relationships/font" Target="fonts/DidactGothic-regular.fntdata"/><Relationship Id="rId200"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uVXr7sr4OU&amp;list=PL_-j_Nxetw-HwYi70jUlQLpaRVPeP6G5b" TargetMode="External"/><Relationship Id="rId3" Type="http://schemas.openxmlformats.org/officeDocument/2006/relationships/hyperlink" Target="https://www.youtube.com/watch?v=rKQ1qdD1hrE&amp;list=PL_-j_Nxetw-FruXBczvA9Z4tHB20WA9xQ"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hZPgPHGM_xg&amp;list=PL_-j_Nxetw-E1YOlrXMfvF3TQPa0VJDhE" TargetMode="External"/><Relationship Id="rId7" Type="http://schemas.openxmlformats.org/officeDocument/2006/relationships/hyperlink" Target="https://open.spotify.com/show/6Z4gbxrzelqVU3syDH3JzI"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238901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238901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2389012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2389012a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154f95ce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154f95c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154f95c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154f95c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e154f95c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e154f95c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154f95c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154f95ce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154f95ce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154f95ce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154f95ce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154f95ce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e154f95ce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e154f95ce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154f95ce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154f95ce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154f95ce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154f95ce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154f95ce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154f95ce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389012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389012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e154f95ce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e154f95ce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154f95ce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154f95ce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154f95ce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154f95ce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154f95ce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154f95ce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e154f95ce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e154f95ce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e154f95ce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e154f95ce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154f95ce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154f95c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e154f95ce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e154f95ce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154f95ce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154f95ce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154f95ce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154f95ce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2389012a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2389012a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154f95ce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154f95ce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e154f95ce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e154f95ce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e154f95ce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e154f95ce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e154f95ce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e154f95ce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154f95ce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154f95ce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154f95ce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154f95ce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e154f95ce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e154f95ce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154f95ce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154f95ce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e154f95ce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e154f95ce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154f95ce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154f95c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2389012a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2389012a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154f95ce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154f95ce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154f95ce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154f95ce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154f95ce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154f95ce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e154f95ce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e154f95ce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154f95ce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154f95ce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e154f95ce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e154f95ce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e154f95ce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e154f95ce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e154f95ce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e154f95ce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e154f95ce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e154f95ce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154f95ce3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e154f95ce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389012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389012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e154f95ce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e154f95ce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e154f95ce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e154f95ce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e154f95ce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e154f95ce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154f95ce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154f95ce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e154f95ce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e154f95ce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e154f95ce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e154f95ce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154f95ce3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154f95ce3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154f95ce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154f95ce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154f95ce3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154f95ce3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154f95ce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154f95ce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2389012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2389012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154f95ce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154f95ce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e154f95ce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e154f95ce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e154f95ce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e154f95ce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e154f95c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e154f95ce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e154f95ce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e154f95ce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e154f95ce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e154f95ce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e154f95ce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e154f95ce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154f95ce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154f95ce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e154f95ce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e154f95ce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e154f95ce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e154f95ce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389012a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389012a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e154f95ce3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e154f95ce3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154f95ce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154f95ce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154f95ce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154f95ce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e154f95ce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e154f95ce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e154f95ce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e154f95ce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e154f95ce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e154f95ce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e154f95ce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e154f95ce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e154f95ce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e154f95ce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154f95ce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154f95ce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154f95ce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154f95ce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2389012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2389012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e154f95ce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e154f95ce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e154f95ce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e154f95ce3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e15507c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e15507c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e15507c0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e15507c0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15507c0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15507c0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e15507c0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e15507c0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e15507c0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e15507c0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15507c0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15507c0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e15507c0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e15507c0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e15507c08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e15507c08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2389012a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2389012a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e15507c0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e15507c0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e15507c0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e15507c0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e15507c08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e15507c08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e15507c0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e15507c0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e15507c08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e15507c08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e15507c08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e15507c0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389012a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389012a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76464ed1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76464ed1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que los estudiantes puedan explorar recursos creados por CoderHouse.</a:t>
            </a:r>
            <a:endParaRPr>
              <a:solidFill>
                <a:schemeClr val="dk1"/>
              </a:solidFill>
            </a:endParaRPr>
          </a:p>
          <a:p>
            <a:pPr indent="0" lvl="0" marL="0" rtl="0" algn="l">
              <a:spcBef>
                <a:spcPts val="0"/>
              </a:spcBef>
              <a:spcAft>
                <a:spcPts val="0"/>
              </a:spcAft>
              <a:buNone/>
            </a:pPr>
            <a:r>
              <a:rPr lang="es-419">
                <a:solidFill>
                  <a:schemeClr val="dk1"/>
                </a:solidFill>
              </a:rPr>
              <a:t>Se puede vincular contenido de:</a:t>
            </a:r>
            <a:br>
              <a:rPr lang="es-419">
                <a:solidFill>
                  <a:schemeClr val="dk1"/>
                </a:solidFill>
              </a:rPr>
            </a:br>
            <a:r>
              <a:rPr lang="es-419"/>
              <a:t>	</a:t>
            </a:r>
            <a:r>
              <a:rPr lang="es-419" sz="1150">
                <a:solidFill>
                  <a:srgbClr val="1D1C1D"/>
                </a:solidFill>
                <a:highlight>
                  <a:srgbClr val="F8F8F8"/>
                </a:highlight>
              </a:rPr>
              <a:t>Marketing Digital:</a:t>
            </a:r>
            <a:r>
              <a:rPr lang="es-419" sz="1150">
                <a:solidFill>
                  <a:schemeClr val="hlink"/>
                </a:solidFill>
                <a:highlight>
                  <a:srgbClr val="F8F8F8"/>
                </a:highlight>
                <a:uFill>
                  <a:noFill/>
                </a:uFill>
                <a:hlinkClick r:id="rId2"/>
              </a:rPr>
              <a:t>https://www.youtube.com/watch?v=ouVXr7sr4OU&amp;list=PL_-j_Nxetw-HwYi70jUlQLpaRVPeP6G5b</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Diseño: </a:t>
            </a:r>
            <a:r>
              <a:rPr lang="es-419" sz="1150">
                <a:solidFill>
                  <a:schemeClr val="hlink"/>
                </a:solidFill>
                <a:highlight>
                  <a:srgbClr val="F8F8F8"/>
                </a:highlight>
                <a:uFill>
                  <a:noFill/>
                </a:uFill>
                <a:hlinkClick r:id="rId3"/>
              </a:rPr>
              <a:t>https://www.youtube.com/watch?v=rKQ1qdD1hrE&amp;list=PL_-j_Nxetw-FruXBczvA9Z4tHB20WA9xQ</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Programación: </a:t>
            </a:r>
            <a:r>
              <a:rPr lang="es-419" sz="1150">
                <a:solidFill>
                  <a:schemeClr val="hlink"/>
                </a:solidFill>
                <a:highlight>
                  <a:srgbClr val="F8F8F8"/>
                </a:highlight>
                <a:uFill>
                  <a:noFill/>
                </a:uFill>
                <a:hlinkClick r:id="rId4"/>
              </a:rPr>
              <a:t>https://www.youtube.com/watch?v=tYC_yfXJb88&amp;list=PL_-j_Nxetw-GGSiu_0KAQKktto9-lOtaO</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freelance: </a:t>
            </a:r>
            <a:r>
              <a:rPr lang="es-419" sz="1150">
                <a:solidFill>
                  <a:schemeClr val="hlink"/>
                </a:solidFill>
                <a:highlight>
                  <a:srgbClr val="F8F8F8"/>
                </a:highlight>
                <a:uFill>
                  <a:noFill/>
                </a:uFill>
                <a:hlinkClick r:id="rId5"/>
              </a:rPr>
              <a:t>https://www.youtube.com/watch?v=ua4S23T70KU&amp;list=PL_-j_Nxetw-HUemJyXLr18G5l5t3VU_Eh</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profesional: </a:t>
            </a:r>
            <a:r>
              <a:rPr lang="es-419" sz="1150">
                <a:solidFill>
                  <a:schemeClr val="hlink"/>
                </a:solidFill>
                <a:highlight>
                  <a:srgbClr val="F8F8F8"/>
                </a:highlight>
                <a:uFill>
                  <a:noFill/>
                </a:uFill>
                <a:hlinkClick r:id="rId6"/>
              </a:rPr>
              <a:t>https://www.youtube.com/watch?v=hZPgPHGM_xg&amp;list=PL_-j_Nxetw-E1YOlrXMfvF3TQPa0VJDhE</a:t>
            </a:r>
            <a:endParaRPr/>
          </a:p>
          <a:p>
            <a:pPr indent="0" lvl="0" marL="0" rtl="0" algn="l">
              <a:spcBef>
                <a:spcPts val="0"/>
              </a:spcBef>
              <a:spcAft>
                <a:spcPts val="0"/>
              </a:spcAft>
              <a:buNone/>
            </a:pPr>
            <a:r>
              <a:rPr lang="es-419"/>
              <a:t> Canal de Spotify de Coder: </a:t>
            </a:r>
            <a:r>
              <a:rPr lang="es-419" u="sng">
                <a:solidFill>
                  <a:schemeClr val="hlink"/>
                </a:solidFill>
                <a:hlinkClick r:id="rId7"/>
              </a:rPr>
              <a:t>https://open.spotify.com/show/6Z4gbxrzelqVU3syDH3JzI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389012a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389012a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2389012a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2389012a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2389012a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2389012a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2389012a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2389012a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2389012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2389012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2389012a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2389012a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2389012a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2389012a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2389012a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2389012a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2389012a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2389012a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389012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389012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2389012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2389012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389012a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389012a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2389012a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2389012a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389012a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389012a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2389012a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2389012a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2389012a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2389012a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2389012a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2389012a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2389012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2389012a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2389012a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2389012a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2389012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2389012a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389012a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389012a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2389012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2389012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2389012ac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2389012ac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2389012a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2389012a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2389012a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2389012a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2389012a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2389012a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2389012a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2389012a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2389012a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2389012a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2389012ac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2389012ac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389012a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2389012a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2389012ac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2389012ac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2389012a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2389012a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2389012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2389012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2389012a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2389012a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2389012a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2389012a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2389012a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2389012a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2389012a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2389012a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2389012ac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2389012ac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2389012a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2389012a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2389012a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2389012a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2389012a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2389012a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2389012ac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2389012ac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2389012a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2389012a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389012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2389012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2389012a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2389012a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2389012a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2389012a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2389012a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2389012a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2389012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2389012a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2389012a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2389012a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2389012a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2389012a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2389012a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2389012a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2389012a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2389012a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2389012a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2389012a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2389012ac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2389012a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389012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389012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2389012ac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2389012ac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2389012a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2389012a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2389012ac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2389012ac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2389012a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2389012a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2389012a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2389012ac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2389012a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e2389012a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2389012ac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2389012ac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2389012ac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2389012ac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2389012ac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2389012ac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2389012ac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e2389012ac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2389012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2389012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2389012ac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2389012ac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2389012ac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2389012a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2389012ac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2389012ac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2389012ac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2389012ac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2389012ac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2389012ac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2389012ac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e2389012ac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2389012ac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e2389012ac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2389012ac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2389012ac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2389012ac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2389012ac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e2389012ac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e2389012ac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2389012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2389012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2389012ac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2389012ac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e2389012a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e2389012a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2389012ac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e2389012ac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2389012ac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2389012ac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154f95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154f95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154f95c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154f95c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154f95c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154f95c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154f95ce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154f95ce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154f95c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154f95c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e154f95c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e154f95ce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3.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3.png"/><Relationship Id="rId4" Type="http://schemas.openxmlformats.org/officeDocument/2006/relationships/image" Target="../media/image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8.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8.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5.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3.png"/><Relationship Id="rId4" Type="http://schemas.openxmlformats.org/officeDocument/2006/relationships/image" Target="../media/image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3.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5.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2.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7.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3.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3.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8.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62.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3.png"/><Relationship Id="rId4" Type="http://schemas.openxmlformats.org/officeDocument/2006/relationships/hyperlink" Target="https://developer.mozilla.org/es/docs/Web/HTML/Element/input/color" TargetMode="Externa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60.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48.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62.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3.png"/><Relationship Id="rId4" Type="http://schemas.openxmlformats.org/officeDocument/2006/relationships/image" Target="../media/image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91.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5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50.gi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61.gi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52.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3.png"/><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3.png"/><Relationship Id="rId4" Type="http://schemas.openxmlformats.org/officeDocument/2006/relationships/image" Target="../media/image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hyperlink" Target="https://jsonplaceholder.typicode.com/posts" TargetMode="External"/><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72.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apis.datos.gob.ar/georef/api/provincias" TargetMode="External"/><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63.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hyperlink" Target="https://apis.datos.gob.ar/georef/api/municipios?provincia=22" TargetMode="External"/><Relationship Id="rId4" Type="http://schemas.openxmlformats.org/officeDocument/2006/relationships/image" Target="../media/image3.png"/><Relationship Id="rId5" Type="http://schemas.openxmlformats.org/officeDocument/2006/relationships/hyperlink" Target="https://es.ryte.com/wiki/Par%C3%A1metro_Get#:~:text=El%20m%C3%A9todo%20getParameter()%20es,los%20par%C3%A1metros%20de%20la%20URL." TargetMode="External"/><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170.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hyperlink" Target="http://hp-api.herokuapp.com/api/characters/students" TargetMode="External"/><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68.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65.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3.png"/><Relationship Id="rId4" Type="http://schemas.openxmlformats.org/officeDocument/2006/relationships/image" Target="../media/image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3.png"/><Relationship Id="rId4" Type="http://schemas.openxmlformats.org/officeDocument/2006/relationships/image" Target="../media/image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3.png"/><Relationship Id="rId4" Type="http://schemas.openxmlformats.org/officeDocument/2006/relationships/image" Target="../media/image169.png"/><Relationship Id="rId5" Type="http://schemas.openxmlformats.org/officeDocument/2006/relationships/image" Target="../media/image182.png"/><Relationship Id="rId6" Type="http://schemas.openxmlformats.org/officeDocument/2006/relationships/image" Target="../media/image19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hyperlink" Target="https://jsonplaceholder.typicode.com/posts" TargetMode="External"/><Relationship Id="rId4" Type="http://schemas.openxmlformats.org/officeDocument/2006/relationships/image" Target="../media/image3.png"/><Relationship Id="rId5" Type="http://schemas.openxmlformats.org/officeDocument/2006/relationships/image" Target="../media/image169.png"/><Relationship Id="rId6" Type="http://schemas.openxmlformats.org/officeDocument/2006/relationships/image" Target="../media/image182.png"/><Relationship Id="rId7" Type="http://schemas.openxmlformats.org/officeDocument/2006/relationships/image" Target="../media/image188.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3.png"/><Relationship Id="rId4" Type="http://schemas.openxmlformats.org/officeDocument/2006/relationships/image" Target="../media/image169.png"/><Relationship Id="rId5" Type="http://schemas.openxmlformats.org/officeDocument/2006/relationships/image" Target="../media/image182.png"/><Relationship Id="rId6" Type="http://schemas.openxmlformats.org/officeDocument/2006/relationships/image" Target="../media/image177.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3.png"/><Relationship Id="rId4" Type="http://schemas.openxmlformats.org/officeDocument/2006/relationships/image" Target="../media/image169.png"/><Relationship Id="rId5" Type="http://schemas.openxmlformats.org/officeDocument/2006/relationships/image" Target="../media/image182.png"/><Relationship Id="rId6" Type="http://schemas.openxmlformats.org/officeDocument/2006/relationships/image" Target="../media/image19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3.png"/><Relationship Id="rId4" Type="http://schemas.openxmlformats.org/officeDocument/2006/relationships/hyperlink" Target="https://developer.mozilla.org/es/docs/Web/API/Window/hashchange_event" TargetMode="External"/><Relationship Id="rId5" Type="http://schemas.openxmlformats.org/officeDocument/2006/relationships/image" Target="../media/image169.png"/><Relationship Id="rId6" Type="http://schemas.openxmlformats.org/officeDocument/2006/relationships/image" Target="../media/image182.png"/><Relationship Id="rId7" Type="http://schemas.openxmlformats.org/officeDocument/2006/relationships/image" Target="../media/image189.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5.jpg"/><Relationship Id="rId5" Type="http://schemas.openxmlformats.org/officeDocument/2006/relationships/image" Target="../media/image1.png"/><Relationship Id="rId6"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8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8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8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8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8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0.jpg"/><Relationship Id="rId5" Type="http://schemas.openxmlformats.org/officeDocument/2006/relationships/image" Target="../media/image1.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coderhouse.typeform.com/to/bunIbECM" TargetMode="External"/><Relationship Id="rId4" Type="http://schemas.openxmlformats.org/officeDocument/2006/relationships/image" Target="../media/image2.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1.png"/><Relationship Id="rId6"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5.jpg"/><Relationship Id="rId5" Type="http://schemas.openxmlformats.org/officeDocument/2006/relationships/image" Target="../media/image1.png"/><Relationship Id="rId6"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atlassian.com/es/agile/project-management/user-stories"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4.jpg"/><Relationship Id="rId5" Type="http://schemas.openxmlformats.org/officeDocument/2006/relationships/image" Target="../media/image1.png"/><Relationship Id="rId6"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1.png"/><Relationship Id="rId6"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43.png"/><Relationship Id="rId5" Type="http://schemas.openxmlformats.org/officeDocument/2006/relationships/image" Target="../media/image1.png"/><Relationship Id="rId6"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5.jpg"/><Relationship Id="rId5" Type="http://schemas.openxmlformats.org/officeDocument/2006/relationships/image" Target="../media/image1.png"/><Relationship Id="rId6"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6.jpg"/><Relationship Id="rId5" Type="http://schemas.openxmlformats.org/officeDocument/2006/relationships/image" Target="../media/image1.png"/><Relationship Id="rId6"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2.jpg"/><Relationship Id="rId5" Type="http://schemas.openxmlformats.org/officeDocument/2006/relationships/image" Target="../media/image1.png"/><Relationship Id="rId6"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61.jpg"/><Relationship Id="rId5" Type="http://schemas.openxmlformats.org/officeDocument/2006/relationships/image" Target="../media/image1.png"/><Relationship Id="rId6"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62.jpg"/><Relationship Id="rId5" Type="http://schemas.openxmlformats.org/officeDocument/2006/relationships/image" Target="../media/image1.png"/><Relationship Id="rId6"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53.png"/><Relationship Id="rId5" Type="http://schemas.openxmlformats.org/officeDocument/2006/relationships/image" Target="../media/image1.png"/><Relationship Id="rId6"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1.png"/><Relationship Id="rId6"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3.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44.jpg"/><Relationship Id="rId5" Type="http://schemas.openxmlformats.org/officeDocument/2006/relationships/image" Target="../media/image1.png"/><Relationship Id="rId6"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82.png"/><Relationship Id="rId5" Type="http://schemas.openxmlformats.org/officeDocument/2006/relationships/image" Target="../media/image1.png"/><Relationship Id="rId6"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48.jpg"/><Relationship Id="rId5" Type="http://schemas.openxmlformats.org/officeDocument/2006/relationships/image" Target="../media/image1.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98.png"/><Relationship Id="rId5" Type="http://schemas.openxmlformats.org/officeDocument/2006/relationships/image" Target="../media/image1.png"/><Relationship Id="rId6"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94.png"/><Relationship Id="rId6"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3.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1.png"/><Relationship Id="rId6"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3.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3.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7.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8.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3.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jpg"/><Relationship Id="rId5" Type="http://schemas.openxmlformats.org/officeDocument/2006/relationships/image" Target="../media/image1.png"/><Relationship Id="rId6"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9.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0" name="Google Shape;60;p1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1" name="Google Shape;61;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8" name="Google Shape;148;p2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pic>
        <p:nvPicPr>
          <p:cNvPr id="963" name="Google Shape;963;p11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964" name="Google Shape;964;p11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68" name="Shape 968"/>
        <p:cNvGrpSpPr/>
        <p:nvPr/>
      </p:nvGrpSpPr>
      <p:grpSpPr>
        <a:xfrm>
          <a:off x="0" y="0"/>
          <a:ext cx="0" cy="0"/>
          <a:chOff x="0" y="0"/>
          <a:chExt cx="0" cy="0"/>
        </a:xfrm>
      </p:grpSpPr>
      <p:sp>
        <p:nvSpPr>
          <p:cNvPr id="969" name="Google Shape;969;p11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0" name="Google Shape;970;p11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971" name="Google Shape;971;p11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of</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h2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createElement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h2</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h2.innerHTML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.body.</a:t>
            </a:r>
            <a:r>
              <a:rPr lang="es-419" sz="1600">
                <a:solidFill>
                  <a:srgbClr val="62E884"/>
                </a:solidFill>
                <a:latin typeface="Courier New"/>
                <a:ea typeface="Courier New"/>
                <a:cs typeface="Courier New"/>
                <a:sym typeface="Courier New"/>
              </a:rPr>
              <a:t>appendChild</a:t>
            </a:r>
            <a:r>
              <a:rPr lang="es-419" sz="1600">
                <a:solidFill>
                  <a:srgbClr val="F6F6F4"/>
                </a:solidFill>
                <a:latin typeface="Courier New"/>
                <a:ea typeface="Courier New"/>
                <a:cs typeface="Courier New"/>
                <a:sym typeface="Courier New"/>
              </a:rPr>
              <a:t>(h2);</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72" name="Google Shape;972;p11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6" name="Shape 976"/>
        <p:cNvGrpSpPr/>
        <p:nvPr/>
      </p:nvGrpSpPr>
      <p:grpSpPr>
        <a:xfrm>
          <a:off x="0" y="0"/>
          <a:ext cx="0" cy="0"/>
          <a:chOff x="0" y="0"/>
          <a:chExt cx="0" cy="0"/>
        </a:xfrm>
      </p:grpSpPr>
      <p:sp>
        <p:nvSpPr>
          <p:cNvPr id="977" name="Google Shape;977;p11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8" name="Google Shape;978;p11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979" name="Google Shape;979;p116"/>
          <p:cNvSpPr txBox="1"/>
          <p:nvPr/>
        </p:nvSpPr>
        <p:spPr>
          <a:xfrm>
            <a:off x="631650" y="1032750"/>
            <a:ext cx="7880700" cy="343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0" name="Google Shape;980;p11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4" name="Shape 984"/>
        <p:cNvGrpSpPr/>
        <p:nvPr/>
      </p:nvGrpSpPr>
      <p:grpSpPr>
        <a:xfrm>
          <a:off x="0" y="0"/>
          <a:ext cx="0" cy="0"/>
          <a:chOff x="0" y="0"/>
          <a:chExt cx="0" cy="0"/>
        </a:xfrm>
      </p:grpSpPr>
      <p:sp>
        <p:nvSpPr>
          <p:cNvPr id="985" name="Google Shape;985;p11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86" name="Google Shape;986;p11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987" name="Google Shape;987;p117"/>
          <p:cNvSpPr txBox="1"/>
          <p:nvPr/>
        </p:nvSpPr>
        <p:spPr>
          <a:xfrm>
            <a:off x="716225" y="1685700"/>
            <a:ext cx="78807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8" name="Google Shape;988;p11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2" name="Shape 992"/>
        <p:cNvGrpSpPr/>
        <p:nvPr/>
      </p:nvGrpSpPr>
      <p:grpSpPr>
        <a:xfrm>
          <a:off x="0" y="0"/>
          <a:ext cx="0" cy="0"/>
          <a:chOff x="0" y="0"/>
          <a:chExt cx="0" cy="0"/>
        </a:xfrm>
      </p:grpSpPr>
      <p:sp>
        <p:nvSpPr>
          <p:cNvPr id="993" name="Google Shape;993;p11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94" name="Google Shape;994;p118"/>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995" name="Google Shape;995;p118"/>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96" name="Google Shape;996;p11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00" name="Shape 1000"/>
        <p:cNvGrpSpPr/>
        <p:nvPr/>
      </p:nvGrpSpPr>
      <p:grpSpPr>
        <a:xfrm>
          <a:off x="0" y="0"/>
          <a:ext cx="0" cy="0"/>
          <a:chOff x="0" y="0"/>
          <a:chExt cx="0" cy="0"/>
        </a:xfrm>
      </p:grpSpPr>
      <p:sp>
        <p:nvSpPr>
          <p:cNvPr id="1001" name="Google Shape;1001;p11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02" name="Google Shape;1002;p119"/>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003" name="Google Shape;1003;p119"/>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'&gt;Contratar&lt;/button&gt;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04" name="Google Shape;1004;p11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8" name="Shape 1008"/>
        <p:cNvGrpSpPr/>
        <p:nvPr/>
      </p:nvGrpSpPr>
      <p:grpSpPr>
        <a:xfrm>
          <a:off x="0" y="0"/>
          <a:ext cx="0" cy="0"/>
          <a:chOff x="0" y="0"/>
          <a:chExt cx="0" cy="0"/>
        </a:xfrm>
      </p:grpSpPr>
      <p:sp>
        <p:nvSpPr>
          <p:cNvPr id="1009" name="Google Shape;1009;p12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010" name="Google Shape;1010;p12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9</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011" name="Google Shape;1011;p12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pic>
        <p:nvPicPr>
          <p:cNvPr id="1016" name="Google Shape;1016;p12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17" name="Google Shape;1017;p12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600">
                <a:solidFill>
                  <a:srgbClr val="8215BC"/>
                </a:solidFill>
                <a:highlight>
                  <a:schemeClr val="lt1"/>
                </a:highlight>
                <a:latin typeface="Helvetica Neue Light"/>
                <a:ea typeface="Helvetica Neue Light"/>
                <a:cs typeface="Helvetica Neue Light"/>
                <a:sym typeface="Helvetica Neue Light"/>
              </a:rPr>
              <a:t>click</a:t>
            </a:r>
            <a:r>
              <a:rPr lang="es-419" sz="16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cuando se presione el elemento.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023" name="Google Shape;1023;p12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BOTÓN DEL NÚCLEO</a:t>
            </a:r>
            <a:endParaRPr i="1" sz="2600">
              <a:latin typeface="Anton"/>
              <a:ea typeface="Anton"/>
              <a:cs typeface="Anton"/>
              <a:sym typeface="Anton"/>
            </a:endParaRPr>
          </a:p>
        </p:txBody>
      </p:sp>
      <p:pic>
        <p:nvPicPr>
          <p:cNvPr id="1024" name="Google Shape;1024;p12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25" name="Google Shape;1025;p122"/>
          <p:cNvGrpSpPr/>
          <p:nvPr/>
        </p:nvGrpSpPr>
        <p:grpSpPr>
          <a:xfrm>
            <a:off x="4579200" y="3727325"/>
            <a:ext cx="4527000" cy="923400"/>
            <a:chOff x="4442550" y="4038925"/>
            <a:chExt cx="4527000" cy="923400"/>
          </a:xfrm>
        </p:grpSpPr>
        <p:sp>
          <p:nvSpPr>
            <p:cNvPr id="1026" name="Google Shape;1026;p12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Manipular el DOM implica modificar y acceder a elementos del DOM, o crear nuevos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El evento puede asociarse con addEventListener, o la propiedad </a:t>
              </a:r>
              <a:r>
                <a:rPr lang="es-419" sz="1200">
                  <a:solidFill>
                    <a:srgbClr val="8215BC"/>
                  </a:solidFill>
                  <a:latin typeface="Didact Gothic"/>
                  <a:ea typeface="Didact Gothic"/>
                  <a:cs typeface="Didact Gothic"/>
                  <a:sym typeface="Didact Gothic"/>
                </a:rPr>
                <a:t>onclick</a:t>
              </a:r>
              <a:r>
                <a:rPr lang="es-419"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p:txBody>
        </p:sp>
        <p:pic>
          <p:nvPicPr>
            <p:cNvPr id="1027" name="Google Shape;1027;p12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028" name="Google Shape;1028;p122"/>
          <p:cNvPicPr preferRelativeResize="0"/>
          <p:nvPr/>
        </p:nvPicPr>
        <p:blipFill>
          <a:blip r:embed="rId5">
            <a:alphaModFix/>
          </a:blip>
          <a:stretch>
            <a:fillRect/>
          </a:stretch>
        </p:blipFill>
        <p:spPr>
          <a:xfrm>
            <a:off x="7823650" y="4782025"/>
            <a:ext cx="1186526" cy="330675"/>
          </a:xfrm>
          <a:prstGeom prst="rect">
            <a:avLst/>
          </a:prstGeom>
          <a:noFill/>
          <a:ln>
            <a:noFill/>
          </a:ln>
        </p:spPr>
      </p:pic>
      <p:pic>
        <p:nvPicPr>
          <p:cNvPr id="1029" name="Google Shape;1029;p122"/>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3"/>
          <p:cNvSpPr txBox="1"/>
          <p:nvPr/>
        </p:nvSpPr>
        <p:spPr>
          <a:xfrm>
            <a:off x="4612200" y="10941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asignatura,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 la asignatura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35" name="Google Shape;1035;p123"/>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ASIGNATURA</a:t>
            </a:r>
            <a:endParaRPr i="1" sz="2600">
              <a:latin typeface="Anton"/>
              <a:ea typeface="Anton"/>
              <a:cs typeface="Anton"/>
              <a:sym typeface="Anton"/>
            </a:endParaRPr>
          </a:p>
        </p:txBody>
      </p:sp>
      <p:pic>
        <p:nvPicPr>
          <p:cNvPr id="1036" name="Google Shape;1036;p12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37" name="Google Shape;1037;p123"/>
          <p:cNvGrpSpPr/>
          <p:nvPr/>
        </p:nvGrpSpPr>
        <p:grpSpPr>
          <a:xfrm>
            <a:off x="4572000" y="3686475"/>
            <a:ext cx="4527000" cy="1062000"/>
            <a:chOff x="4442550" y="3923425"/>
            <a:chExt cx="4527000" cy="1062000"/>
          </a:xfrm>
        </p:grpSpPr>
        <p:sp>
          <p:nvSpPr>
            <p:cNvPr id="1038" name="Google Shape;1038;p123"/>
            <p:cNvSpPr txBox="1"/>
            <p:nvPr/>
          </p:nvSpPr>
          <p:spPr>
            <a:xfrm>
              <a:off x="4442550" y="3923425"/>
              <a:ext cx="4527000" cy="10620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900">
                <a:solidFill>
                  <a:srgbClr val="8215BC"/>
                </a:solidFill>
                <a:latin typeface="Didact Gothic"/>
                <a:ea typeface="Didact Gothic"/>
                <a:cs typeface="Didact Gothic"/>
                <a:sym typeface="Didact Gothic"/>
              </a:endParaRPr>
            </a:p>
            <a:p>
              <a:pPr indent="0" lvl="0" marL="450000" rtl="0" algn="just">
                <a:spcBef>
                  <a:spcPts val="0"/>
                </a:spcBef>
                <a:spcAft>
                  <a:spcPts val="0"/>
                </a:spcAft>
                <a:buNone/>
              </a:pPr>
              <a:r>
                <a:t/>
              </a:r>
              <a:endParaRPr sz="900">
                <a:latin typeface="Didact Gothic"/>
                <a:ea typeface="Didact Gothic"/>
                <a:cs typeface="Didact Gothic"/>
                <a:sym typeface="Didact Gothic"/>
              </a:endParaRPr>
            </a:p>
          </p:txBody>
        </p:sp>
        <p:pic>
          <p:nvPicPr>
            <p:cNvPr id="1039" name="Google Shape;1039;p123"/>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040" name="Google Shape;1040;p123"/>
          <p:cNvPicPr preferRelativeResize="0"/>
          <p:nvPr/>
        </p:nvPicPr>
        <p:blipFill>
          <a:blip r:embed="rId5">
            <a:alphaModFix/>
          </a:blip>
          <a:stretch>
            <a:fillRect/>
          </a:stretch>
        </p:blipFill>
        <p:spPr>
          <a:xfrm>
            <a:off x="7802075" y="4743550"/>
            <a:ext cx="1186526" cy="330675"/>
          </a:xfrm>
          <a:prstGeom prst="rect">
            <a:avLst/>
          </a:prstGeom>
          <a:noFill/>
          <a:ln>
            <a:noFill/>
          </a:ln>
        </p:spPr>
      </p:pic>
      <p:pic>
        <p:nvPicPr>
          <p:cNvPr id="1041" name="Google Shape;1041;p123"/>
          <p:cNvPicPr preferRelativeResize="0"/>
          <p:nvPr/>
        </p:nvPicPr>
        <p:blipFill rotWithShape="1">
          <a:blip r:embed="rId6">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 name="Shape 152"/>
        <p:cNvGrpSpPr/>
        <p:nvPr/>
      </p:nvGrpSpPr>
      <p:grpSpPr>
        <a:xfrm>
          <a:off x="0" y="0"/>
          <a:ext cx="0" cy="0"/>
          <a:chOff x="0" y="0"/>
          <a:chExt cx="0" cy="0"/>
        </a:xfrm>
      </p:grpSpPr>
      <p:sp>
        <p:nvSpPr>
          <p:cNvPr id="153" name="Google Shape;153;p2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4" name="Google Shape;154;p25"/>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5" name="Google Shape;155;p25"/>
          <p:cNvSpPr txBox="1"/>
          <p:nvPr/>
        </p:nvSpPr>
        <p:spPr>
          <a:xfrm>
            <a:off x="631650" y="1163850"/>
            <a:ext cx="78807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6" name="Google Shape;156;p25"/>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4"/>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estudiante.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a:solidFill>
                  <a:srgbClr val="8215BC"/>
                </a:solidFill>
                <a:highlight>
                  <a:schemeClr val="lt1"/>
                </a:highlight>
                <a:latin typeface="Helvetica Neue Light"/>
                <a:ea typeface="Helvetica Neue Light"/>
                <a:cs typeface="Helvetica Neue Light"/>
                <a:sym typeface="Helvetica Neue Light"/>
              </a:rPr>
              <a:t>Estudiante </a:t>
            </a:r>
            <a:r>
              <a:rPr lang="es-419">
                <a:solidFill>
                  <a:schemeClr val="dk1"/>
                </a:solidFill>
                <a:highlight>
                  <a:schemeClr val="lt1"/>
                </a:highlight>
                <a:latin typeface="Helvetica Neue Light"/>
                <a:ea typeface="Helvetica Neue Light"/>
                <a:cs typeface="Helvetica Neue Light"/>
                <a:sym typeface="Helvetica Neue Light"/>
              </a:rPr>
              <a:t>usando los valores ingresados, y</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estudiantes.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47" name="Google Shape;1047;p12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ESTUDIANTE</a:t>
            </a:r>
            <a:endParaRPr i="1" sz="2600">
              <a:latin typeface="Anton"/>
              <a:ea typeface="Anton"/>
              <a:cs typeface="Anton"/>
              <a:sym typeface="Anton"/>
            </a:endParaRPr>
          </a:p>
        </p:txBody>
      </p:sp>
      <p:pic>
        <p:nvPicPr>
          <p:cNvPr id="1048" name="Google Shape;1048;p12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49" name="Google Shape;1049;p124"/>
          <p:cNvGrpSpPr/>
          <p:nvPr/>
        </p:nvGrpSpPr>
        <p:grpSpPr>
          <a:xfrm>
            <a:off x="4536900" y="3909775"/>
            <a:ext cx="4527000" cy="877200"/>
            <a:chOff x="4442550" y="4038925"/>
            <a:chExt cx="4527000" cy="877200"/>
          </a:xfrm>
        </p:grpSpPr>
        <p:sp>
          <p:nvSpPr>
            <p:cNvPr id="1050" name="Google Shape;1050;p124"/>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reconoce como ‘alta’ al proceso de registro de información en un sistema. Recordemos que en el evento </a:t>
              </a:r>
              <a:r>
                <a:rPr lang="es-419" sz="1100">
                  <a:solidFill>
                    <a:srgbClr val="8215BC"/>
                  </a:solidFill>
                  <a:latin typeface="Didact Gothic"/>
                  <a:ea typeface="Didact Gothic"/>
                  <a:cs typeface="Didact Gothic"/>
                  <a:sym typeface="Didact Gothic"/>
                </a:rPr>
                <a:t>submit</a:t>
              </a:r>
              <a:r>
                <a:rPr lang="es-419" sz="1100">
                  <a:latin typeface="Didact Gothic"/>
                  <a:ea typeface="Didact Gothic"/>
                  <a:cs typeface="Didact Gothic"/>
                  <a:sym typeface="Didact Gothic"/>
                </a:rPr>
                <a:t> empleamos </a:t>
              </a:r>
              <a:r>
                <a:rPr lang="es-419" sz="1100">
                  <a:solidFill>
                    <a:srgbClr val="8215BC"/>
                  </a:solidFill>
                  <a:latin typeface="Didact Gothic"/>
                  <a:ea typeface="Didact Gothic"/>
                  <a:cs typeface="Didact Gothic"/>
                  <a:sym typeface="Didact Gothic"/>
                </a:rPr>
                <a:t>preventDefault</a:t>
              </a:r>
              <a:r>
                <a:rPr lang="es-419" sz="1100">
                  <a:solidFill>
                    <a:schemeClr val="dk1"/>
                  </a:solidFill>
                  <a:latin typeface="Didact Gothic"/>
                  <a:ea typeface="Didact Gothic"/>
                  <a:cs typeface="Didact Gothic"/>
                  <a:sym typeface="Didact Gothic"/>
                </a:rPr>
                <a:t>,</a:t>
              </a:r>
              <a:r>
                <a:rPr lang="es-419" sz="1100">
                  <a:latin typeface="Didact Gothic"/>
                  <a:ea typeface="Didact Gothic"/>
                  <a:cs typeface="Didact Gothic"/>
                  <a:sym typeface="Didact Gothic"/>
                </a:rPr>
                <a:t> para evitar el reinicio de la página. </a:t>
              </a:r>
              <a:endParaRPr sz="1100">
                <a:latin typeface="Didact Gothic"/>
                <a:ea typeface="Didact Gothic"/>
                <a:cs typeface="Didact Gothic"/>
                <a:sym typeface="Didact Gothic"/>
              </a:endParaRPr>
            </a:p>
          </p:txBody>
        </p:sp>
        <p:pic>
          <p:nvPicPr>
            <p:cNvPr id="1051" name="Google Shape;1051;p124"/>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52" name="Google Shape;1052;p12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53" name="Google Shape;1053;p124"/>
          <p:cNvPicPr preferRelativeResize="0"/>
          <p:nvPr/>
        </p:nvPicPr>
        <p:blipFill rotWithShape="1">
          <a:blip r:embed="rId6">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5"/>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el array de estudiantes creado en la actividad 3, iterar la colección creando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estudiante, y contenga un botón ‘Seleccionar’, agregando cada estructura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alumno seleccionado.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59" name="Google Shape;1059;p12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ESTUDIANTES</a:t>
            </a:r>
            <a:endParaRPr i="1" sz="2600">
              <a:latin typeface="Anton"/>
              <a:ea typeface="Anton"/>
              <a:cs typeface="Anton"/>
              <a:sym typeface="Anton"/>
            </a:endParaRPr>
          </a:p>
        </p:txBody>
      </p:sp>
      <p:pic>
        <p:nvPicPr>
          <p:cNvPr id="1060" name="Google Shape;1060;p12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61" name="Google Shape;1061;p125"/>
          <p:cNvGrpSpPr/>
          <p:nvPr/>
        </p:nvGrpSpPr>
        <p:grpSpPr>
          <a:xfrm>
            <a:off x="4536900" y="3909775"/>
            <a:ext cx="4527000" cy="877200"/>
            <a:chOff x="4442550" y="4038925"/>
            <a:chExt cx="4527000" cy="877200"/>
          </a:xfrm>
        </p:grpSpPr>
        <p:sp>
          <p:nvSpPr>
            <p:cNvPr id="1062" name="Google Shape;1062;p125"/>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Cuando queremos asociar eventos a elementos generados de forma dinámica, es recomendable realizar esta operación una vez concluida la inserción de los nuevos elementos al DOM.</a:t>
              </a:r>
              <a:endParaRPr sz="1100">
                <a:latin typeface="Didact Gothic"/>
                <a:ea typeface="Didact Gothic"/>
                <a:cs typeface="Didact Gothic"/>
                <a:sym typeface="Didact Gothic"/>
              </a:endParaRPr>
            </a:p>
          </p:txBody>
        </p:sp>
        <p:pic>
          <p:nvPicPr>
            <p:cNvPr id="1063" name="Google Shape;1063;p125"/>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64" name="Google Shape;1064;p125"/>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65" name="Google Shape;1065;p125"/>
          <p:cNvPicPr preferRelativeResize="0"/>
          <p:nvPr/>
        </p:nvPicPr>
        <p:blipFill rotWithShape="1">
          <a:blip r:embed="rId6">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26"/>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interfaz generada en la actividad 4, añadir un nuevo botòn ‘Suspender’ por cada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asegurando que la función manejadora identifique el objeto estudiante seleccionado, y llame a un método </a:t>
            </a:r>
            <a:r>
              <a:rPr lang="es-419" sz="1500">
                <a:solidFill>
                  <a:srgbClr val="8215BC"/>
                </a:solidFill>
                <a:highlight>
                  <a:schemeClr val="lt1"/>
                </a:highlight>
                <a:latin typeface="Helvetica Neue Light"/>
                <a:ea typeface="Helvetica Neue Light"/>
                <a:cs typeface="Helvetica Neue Light"/>
                <a:sym typeface="Helvetica Neue Light"/>
              </a:rPr>
              <a:t>suspender(),</a:t>
            </a:r>
            <a:r>
              <a:rPr lang="es-419" sz="1500">
                <a:solidFill>
                  <a:schemeClr val="dk1"/>
                </a:solidFill>
                <a:highlight>
                  <a:schemeClr val="lt1"/>
                </a:highlight>
                <a:latin typeface="Helvetica Neue Light"/>
                <a:ea typeface="Helvetica Neue Light"/>
                <a:cs typeface="Helvetica Neue Light"/>
                <a:sym typeface="Helvetica Neue Light"/>
              </a:rPr>
              <a:t> disparando una salida en el HTML confirmando la suspensión del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71" name="Google Shape;1071;p12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SUSPENDER ESTUDIANTE</a:t>
            </a:r>
            <a:endParaRPr i="1" sz="2600">
              <a:latin typeface="Anton"/>
              <a:ea typeface="Anton"/>
              <a:cs typeface="Anton"/>
              <a:sym typeface="Anton"/>
            </a:endParaRPr>
          </a:p>
        </p:txBody>
      </p:sp>
      <p:pic>
        <p:nvPicPr>
          <p:cNvPr id="1072" name="Google Shape;1072;p12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73" name="Google Shape;1073;p126"/>
          <p:cNvGrpSpPr/>
          <p:nvPr/>
        </p:nvGrpSpPr>
        <p:grpSpPr>
          <a:xfrm>
            <a:off x="4536900" y="3909775"/>
            <a:ext cx="4527000" cy="877200"/>
            <a:chOff x="4442550" y="4038925"/>
            <a:chExt cx="4527000" cy="877200"/>
          </a:xfrm>
        </p:grpSpPr>
        <p:sp>
          <p:nvSpPr>
            <p:cNvPr id="1074" name="Google Shape;1074;p126"/>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necesario agregar el método de clase suspender a la clase </a:t>
              </a:r>
              <a:r>
                <a:rPr lang="es-419" sz="1100">
                  <a:solidFill>
                    <a:srgbClr val="9900FF"/>
                  </a:solidFill>
                  <a:latin typeface="Didact Gothic"/>
                  <a:ea typeface="Didact Gothic"/>
                  <a:cs typeface="Didact Gothic"/>
                  <a:sym typeface="Didact Gothic"/>
                </a:rPr>
                <a:t>Estudiante, </a:t>
              </a:r>
              <a:r>
                <a:rPr lang="es-419" sz="1100">
                  <a:solidFill>
                    <a:schemeClr val="dk1"/>
                  </a:solidFill>
                  <a:latin typeface="Didact Gothic"/>
                  <a:ea typeface="Didact Gothic"/>
                  <a:cs typeface="Didact Gothic"/>
                  <a:sym typeface="Didact Gothic"/>
                </a:rPr>
                <a:t>el cual puede modificar el valor de una propiedad booleana del objeto para determinar la suspensión.</a:t>
              </a:r>
              <a:endParaRPr sz="1100">
                <a:solidFill>
                  <a:schemeClr val="dk1"/>
                </a:solidFill>
                <a:latin typeface="Didact Gothic"/>
                <a:ea typeface="Didact Gothic"/>
                <a:cs typeface="Didact Gothic"/>
                <a:sym typeface="Didact Gothic"/>
              </a:endParaRPr>
            </a:p>
          </p:txBody>
        </p:sp>
        <p:pic>
          <p:nvPicPr>
            <p:cNvPr id="1075" name="Google Shape;1075;p126"/>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76" name="Google Shape;1076;p12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77" name="Google Shape;1077;p126"/>
          <p:cNvPicPr preferRelativeResize="0"/>
          <p:nvPr/>
        </p:nvPicPr>
        <p:blipFill rotWithShape="1">
          <a:blip r:embed="rId6">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1" name="Shape 1081"/>
        <p:cNvGrpSpPr/>
        <p:nvPr/>
      </p:nvGrpSpPr>
      <p:grpSpPr>
        <a:xfrm>
          <a:off x="0" y="0"/>
          <a:ext cx="0" cy="0"/>
          <a:chOff x="0" y="0"/>
          <a:chExt cx="0" cy="0"/>
        </a:xfrm>
      </p:grpSpPr>
      <p:pic>
        <p:nvPicPr>
          <p:cNvPr id="1082" name="Google Shape;1082;p12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83" name="Google Shape;1083;p12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7" name="Shape 1087"/>
        <p:cNvGrpSpPr/>
        <p:nvPr/>
      </p:nvGrpSpPr>
      <p:grpSpPr>
        <a:xfrm>
          <a:off x="0" y="0"/>
          <a:ext cx="0" cy="0"/>
          <a:chOff x="0" y="0"/>
          <a:chExt cx="0" cy="0"/>
        </a:xfrm>
      </p:grpSpPr>
      <p:sp>
        <p:nvSpPr>
          <p:cNvPr id="1088" name="Google Shape;1088;p1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89" name="Google Shape;1089;p12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090" name="Google Shape;1090;p128"/>
          <p:cNvSpPr txBox="1"/>
          <p:nvPr/>
        </p:nvSpPr>
        <p:spPr>
          <a:xfrm>
            <a:off x="631650" y="1032750"/>
            <a:ext cx="78807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1" name="Google Shape;1091;p12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5" name="Shape 1095"/>
        <p:cNvGrpSpPr/>
        <p:nvPr/>
      </p:nvGrpSpPr>
      <p:grpSpPr>
        <a:xfrm>
          <a:off x="0" y="0"/>
          <a:ext cx="0" cy="0"/>
          <a:chOff x="0" y="0"/>
          <a:chExt cx="0" cy="0"/>
        </a:xfrm>
      </p:grpSpPr>
      <p:sp>
        <p:nvSpPr>
          <p:cNvPr id="1096" name="Google Shape;1096;p1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97" name="Google Shape;1097;p12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098" name="Google Shape;1098;p129"/>
          <p:cNvSpPr txBox="1"/>
          <p:nvPr/>
        </p:nvSpPr>
        <p:spPr>
          <a:xfrm>
            <a:off x="631650" y="1130050"/>
            <a:ext cx="7880700" cy="3228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9" name="Google Shape;1099;p12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3" name="Shape 1103"/>
        <p:cNvGrpSpPr/>
        <p:nvPr/>
      </p:nvGrpSpPr>
      <p:grpSpPr>
        <a:xfrm>
          <a:off x="0" y="0"/>
          <a:ext cx="0" cy="0"/>
          <a:chOff x="0" y="0"/>
          <a:chExt cx="0" cy="0"/>
        </a:xfrm>
      </p:grpSpPr>
      <p:sp>
        <p:nvSpPr>
          <p:cNvPr id="1104" name="Google Shape;1104;p13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05" name="Google Shape;1105;p130"/>
          <p:cNvSpPr txBox="1"/>
          <p:nvPr/>
        </p:nvSpPr>
        <p:spPr>
          <a:xfrm>
            <a:off x="0" y="43650"/>
            <a:ext cx="9144000" cy="8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3</a:t>
            </a:r>
            <a:endParaRPr i="1" sz="3200">
              <a:latin typeface="Anton"/>
              <a:ea typeface="Anton"/>
              <a:cs typeface="Anton"/>
              <a:sym typeface="Anton"/>
            </a:endParaRPr>
          </a:p>
        </p:txBody>
      </p:sp>
      <p:sp>
        <p:nvSpPr>
          <p:cNvPr id="1106" name="Google Shape;1106;p130"/>
          <p:cNvSpPr txBox="1"/>
          <p:nvPr/>
        </p:nvSpPr>
        <p:spPr>
          <a:xfrm>
            <a:off x="0" y="85502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07" name="Google Shape;1107;p13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1" name="Shape 1111"/>
        <p:cNvGrpSpPr/>
        <p:nvPr/>
      </p:nvGrpSpPr>
      <p:grpSpPr>
        <a:xfrm>
          <a:off x="0" y="0"/>
          <a:ext cx="0" cy="0"/>
          <a:chOff x="0" y="0"/>
          <a:chExt cx="0" cy="0"/>
        </a:xfrm>
      </p:grpSpPr>
      <p:sp>
        <p:nvSpPr>
          <p:cNvPr id="1112" name="Google Shape;1112;p13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13" name="Google Shape;1113;p131"/>
          <p:cNvSpPr txBox="1"/>
          <p:nvPr/>
        </p:nvSpPr>
        <p:spPr>
          <a:xfrm>
            <a:off x="0" y="-34750"/>
            <a:ext cx="9144000" cy="7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100">
                <a:solidFill>
                  <a:schemeClr val="dk1"/>
                </a:solidFill>
                <a:latin typeface="Anton"/>
                <a:ea typeface="Anton"/>
                <a:cs typeface="Anton"/>
                <a:sym typeface="Anton"/>
              </a:rPr>
              <a:t>SOLUCIÓN PROPUESTA ACTIVIDAD 4</a:t>
            </a:r>
            <a:endParaRPr i="1" sz="3100">
              <a:latin typeface="Anton"/>
              <a:ea typeface="Anton"/>
              <a:cs typeface="Anton"/>
              <a:sym typeface="Anton"/>
            </a:endParaRPr>
          </a:p>
        </p:txBody>
      </p:sp>
      <p:sp>
        <p:nvSpPr>
          <p:cNvPr id="1114" name="Google Shape;1114;p131"/>
          <p:cNvSpPr txBox="1"/>
          <p:nvPr/>
        </p:nvSpPr>
        <p:spPr>
          <a:xfrm>
            <a:off x="0" y="539325"/>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15" name="Google Shape;1115;p13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9" name="Shape 1119"/>
        <p:cNvGrpSpPr/>
        <p:nvPr/>
      </p:nvGrpSpPr>
      <p:grpSpPr>
        <a:xfrm>
          <a:off x="0" y="0"/>
          <a:ext cx="0" cy="0"/>
          <a:chOff x="0" y="0"/>
          <a:chExt cx="0" cy="0"/>
        </a:xfrm>
      </p:grpSpPr>
      <p:sp>
        <p:nvSpPr>
          <p:cNvPr id="1120" name="Google Shape;1120;p13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21" name="Google Shape;1121;p132"/>
          <p:cNvSpPr txBox="1"/>
          <p:nvPr/>
        </p:nvSpPr>
        <p:spPr>
          <a:xfrm>
            <a:off x="0" y="-55600"/>
            <a:ext cx="9144000" cy="7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5</a:t>
            </a:r>
            <a:endParaRPr i="1" sz="3200">
              <a:latin typeface="Anton"/>
              <a:ea typeface="Anton"/>
              <a:cs typeface="Anton"/>
              <a:sym typeface="Anton"/>
            </a:endParaRPr>
          </a:p>
        </p:txBody>
      </p:sp>
      <p:sp>
        <p:nvSpPr>
          <p:cNvPr id="1122" name="Google Shape;1122;p132"/>
          <p:cNvSpPr txBox="1"/>
          <p:nvPr/>
        </p:nvSpPr>
        <p:spPr>
          <a:xfrm>
            <a:off x="0" y="581025"/>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23" name="Google Shape;1123;p13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7" name="Shape 1127"/>
        <p:cNvGrpSpPr/>
        <p:nvPr/>
      </p:nvGrpSpPr>
      <p:grpSpPr>
        <a:xfrm>
          <a:off x="0" y="0"/>
          <a:ext cx="0" cy="0"/>
          <a:chOff x="0" y="0"/>
          <a:chExt cx="0" cy="0"/>
        </a:xfrm>
      </p:grpSpPr>
      <p:sp>
        <p:nvSpPr>
          <p:cNvPr id="1128" name="Google Shape;1128;p13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129" name="Google Shape;1129;p13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130" name="Google Shape;1130;p13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 name="Shape 160"/>
        <p:cNvGrpSpPr/>
        <p:nvPr/>
      </p:nvGrpSpPr>
      <p:grpSpPr>
        <a:xfrm>
          <a:off x="0" y="0"/>
          <a:ext cx="0" cy="0"/>
          <a:chOff x="0" y="0"/>
          <a:chExt cx="0" cy="0"/>
        </a:xfrm>
      </p:grpSpPr>
      <p:sp>
        <p:nvSpPr>
          <p:cNvPr id="161" name="Google Shape;161;p2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2" name="Google Shape;162;p26"/>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63" name="Google Shape;163;p26"/>
          <p:cNvSpPr txBox="1"/>
          <p:nvPr/>
        </p:nvSpPr>
        <p:spPr>
          <a:xfrm>
            <a:off x="631650" y="1163850"/>
            <a:ext cx="7880700" cy="360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4" name="Google Shape;164;p26"/>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4" name="Shape 1134"/>
        <p:cNvGrpSpPr/>
        <p:nvPr/>
      </p:nvGrpSpPr>
      <p:grpSpPr>
        <a:xfrm>
          <a:off x="0" y="0"/>
          <a:ext cx="0" cy="0"/>
          <a:chOff x="0" y="0"/>
          <a:chExt cx="0" cy="0"/>
        </a:xfrm>
      </p:grpSpPr>
      <p:pic>
        <p:nvPicPr>
          <p:cNvPr id="1135" name="Google Shape;1135;p13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136" name="Google Shape;1136;p13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rgbClr val="E0FF00"/>
                </a:highlight>
                <a:latin typeface="Helvetica Neue Light"/>
                <a:ea typeface="Helvetica Neue Light"/>
                <a:cs typeface="Helvetica Neue Light"/>
                <a:sym typeface="Helvetica Neue Light"/>
              </a:rPr>
              <a:t>Es necesario emplear selectores y el método append de jQuery.</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1142" name="Google Shape;1142;p13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A...jQuery</a:t>
            </a:r>
            <a:endParaRPr i="1" sz="2600">
              <a:latin typeface="Anton"/>
              <a:ea typeface="Anton"/>
              <a:cs typeface="Anton"/>
              <a:sym typeface="Anton"/>
            </a:endParaRPr>
          </a:p>
        </p:txBody>
      </p:sp>
      <p:pic>
        <p:nvPicPr>
          <p:cNvPr id="1143" name="Google Shape;1143;p13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44" name="Google Shape;1144;p135"/>
          <p:cNvGrpSpPr/>
          <p:nvPr/>
        </p:nvGrpSpPr>
        <p:grpSpPr>
          <a:xfrm>
            <a:off x="4536900" y="3752950"/>
            <a:ext cx="4527000" cy="831300"/>
            <a:chOff x="4442550" y="3958300"/>
            <a:chExt cx="4527000" cy="831300"/>
          </a:xfrm>
        </p:grpSpPr>
        <p:sp>
          <p:nvSpPr>
            <p:cNvPr id="1145" name="Google Shape;1145;p135"/>
            <p:cNvSpPr txBox="1"/>
            <p:nvPr/>
          </p:nvSpPr>
          <p:spPr>
            <a:xfrm>
              <a:off x="4442550" y="3958300"/>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200">
                <a:latin typeface="Didact Gothic"/>
                <a:ea typeface="Didact Gothic"/>
                <a:cs typeface="Didact Gothic"/>
                <a:sym typeface="Didact Gothic"/>
              </a:endParaRPr>
            </a:p>
          </p:txBody>
        </p:sp>
        <p:pic>
          <p:nvPicPr>
            <p:cNvPr id="1146" name="Google Shape;1146;p135"/>
            <p:cNvPicPr preferRelativeResize="0"/>
            <p:nvPr/>
          </p:nvPicPr>
          <p:blipFill rotWithShape="1">
            <a:blip r:embed="rId4">
              <a:alphaModFix/>
            </a:blip>
            <a:srcRect b="11598" l="20899" r="21303" t="9174"/>
            <a:stretch/>
          </p:blipFill>
          <p:spPr>
            <a:xfrm>
              <a:off x="4517850" y="4133250"/>
              <a:ext cx="407325" cy="558300"/>
            </a:xfrm>
            <a:prstGeom prst="rect">
              <a:avLst/>
            </a:prstGeom>
            <a:noFill/>
            <a:ln>
              <a:noFill/>
            </a:ln>
          </p:spPr>
        </p:pic>
      </p:grpSp>
      <p:pic>
        <p:nvPicPr>
          <p:cNvPr id="1147" name="Google Shape;1147;p135"/>
          <p:cNvPicPr preferRelativeResize="0"/>
          <p:nvPr/>
        </p:nvPicPr>
        <p:blipFill>
          <a:blip r:embed="rId5">
            <a:alphaModFix/>
          </a:blip>
          <a:stretch>
            <a:fillRect/>
          </a:stretch>
        </p:blipFill>
        <p:spPr>
          <a:xfrm>
            <a:off x="7823650" y="4705200"/>
            <a:ext cx="1186526" cy="330675"/>
          </a:xfrm>
          <a:prstGeom prst="rect">
            <a:avLst/>
          </a:prstGeom>
          <a:noFill/>
          <a:ln>
            <a:noFill/>
          </a:ln>
        </p:spPr>
      </p:pic>
      <p:pic>
        <p:nvPicPr>
          <p:cNvPr id="1148" name="Google Shape;1148;p135"/>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6"/>
          <p:cNvSpPr txBox="1"/>
          <p:nvPr/>
        </p:nvSpPr>
        <p:spPr>
          <a:xfrm>
            <a:off x="4433475" y="1170375"/>
            <a:ext cx="47058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canales,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del canal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 especificando el canal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asegurar que el select ingresado sea el primer hijo del body.</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54" name="Google Shape;1154;p136"/>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CANAL</a:t>
            </a:r>
            <a:endParaRPr i="1" sz="2600">
              <a:latin typeface="Anton"/>
              <a:ea typeface="Anton"/>
              <a:cs typeface="Anton"/>
              <a:sym typeface="Anton"/>
            </a:endParaRPr>
          </a:p>
        </p:txBody>
      </p:sp>
      <p:pic>
        <p:nvPicPr>
          <p:cNvPr id="1155" name="Google Shape;1155;p13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56" name="Google Shape;1156;p136"/>
          <p:cNvGrpSpPr/>
          <p:nvPr/>
        </p:nvGrpSpPr>
        <p:grpSpPr>
          <a:xfrm>
            <a:off x="4572000" y="3838875"/>
            <a:ext cx="4527000" cy="877200"/>
            <a:chOff x="4442550" y="3923425"/>
            <a:chExt cx="4527000" cy="877200"/>
          </a:xfrm>
        </p:grpSpPr>
        <p:sp>
          <p:nvSpPr>
            <p:cNvPr id="1157" name="Google Shape;1157;p136"/>
            <p:cNvSpPr txBox="1"/>
            <p:nvPr/>
          </p:nvSpPr>
          <p:spPr>
            <a:xfrm>
              <a:off x="4442550" y="3923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Para asegurarnos de que el select sea el primer hijo, podemos emplear el método prepend. Recordemos que append siempre agrega al DOM como  último hijo, y preprend como primero.</a:t>
              </a:r>
              <a:endParaRPr sz="1000">
                <a:latin typeface="Didact Gothic"/>
                <a:ea typeface="Didact Gothic"/>
                <a:cs typeface="Didact Gothic"/>
                <a:sym typeface="Didact Gothic"/>
              </a:endParaRPr>
            </a:p>
          </p:txBody>
        </p:sp>
        <p:pic>
          <p:nvPicPr>
            <p:cNvPr id="1158" name="Google Shape;1158;p136"/>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159" name="Google Shape;1159;p136"/>
          <p:cNvPicPr preferRelativeResize="0"/>
          <p:nvPr/>
        </p:nvPicPr>
        <p:blipFill>
          <a:blip r:embed="rId5">
            <a:alphaModFix/>
          </a:blip>
          <a:stretch>
            <a:fillRect/>
          </a:stretch>
        </p:blipFill>
        <p:spPr>
          <a:xfrm>
            <a:off x="7823650" y="4749650"/>
            <a:ext cx="1186526" cy="330675"/>
          </a:xfrm>
          <a:prstGeom prst="rect">
            <a:avLst/>
          </a:prstGeom>
          <a:noFill/>
          <a:ln>
            <a:noFill/>
          </a:ln>
        </p:spPr>
      </p:pic>
      <p:pic>
        <p:nvPicPr>
          <p:cNvPr id="1160" name="Google Shape;1160;p136"/>
          <p:cNvPicPr preferRelativeResize="0"/>
          <p:nvPr/>
        </p:nvPicPr>
        <p:blipFill rotWithShape="1">
          <a:blip r:embed="rId6">
            <a:alphaModFix/>
          </a:blip>
          <a:srcRect b="0" l="9148" r="0" t="0"/>
          <a:stretch/>
        </p:blipFill>
        <p:spPr>
          <a:xfrm>
            <a:off x="0" y="0"/>
            <a:ext cx="4376400" cy="51435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7"/>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actores. 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invocar un objeto </a:t>
            </a:r>
            <a:r>
              <a:rPr lang="es-419">
                <a:solidFill>
                  <a:srgbClr val="8215BC"/>
                </a:solidFill>
                <a:highlight>
                  <a:schemeClr val="lt1"/>
                </a:highlight>
                <a:latin typeface="Helvetica Neue Light"/>
                <a:ea typeface="Helvetica Neue Light"/>
                <a:cs typeface="Helvetica Neue Light"/>
                <a:sym typeface="Helvetica Neue Light"/>
              </a:rPr>
              <a:t>Actor </a:t>
            </a:r>
            <a:r>
              <a:rPr lang="es-419">
                <a:solidFill>
                  <a:schemeClr val="dk1"/>
                </a:solidFill>
                <a:highlight>
                  <a:schemeClr val="lt1"/>
                </a:highlight>
                <a:latin typeface="Helvetica Neue Light"/>
                <a:ea typeface="Helvetica Neue Light"/>
                <a:cs typeface="Helvetica Neue Light"/>
                <a:sym typeface="Helvetica Neue Light"/>
              </a:rPr>
              <a:t>usando los valores ingresados, </a:t>
            </a:r>
            <a:r>
              <a:rPr lang="es-419">
                <a:solidFill>
                  <a:srgbClr val="8215BC"/>
                </a:solidFill>
                <a:highlight>
                  <a:schemeClr val="lt1"/>
                </a:highlight>
                <a:latin typeface="Helvetica Neue Light"/>
                <a:ea typeface="Helvetica Neue Light"/>
                <a:cs typeface="Helvetica Neue Light"/>
                <a:sym typeface="Helvetica Neue Light"/>
              </a:rPr>
              <a:t>y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actores.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 a modo de confirmación de los datos registrados.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66" name="Google Shape;1166;p13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ACTOR</a:t>
            </a:r>
            <a:endParaRPr i="1" sz="2600">
              <a:latin typeface="Anton"/>
              <a:ea typeface="Anton"/>
              <a:cs typeface="Anton"/>
              <a:sym typeface="Anton"/>
            </a:endParaRPr>
          </a:p>
        </p:txBody>
      </p:sp>
      <p:pic>
        <p:nvPicPr>
          <p:cNvPr id="1167" name="Google Shape;1167;p13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68" name="Google Shape;1168;p137"/>
          <p:cNvGrpSpPr/>
          <p:nvPr/>
        </p:nvGrpSpPr>
        <p:grpSpPr>
          <a:xfrm>
            <a:off x="4536900" y="3833575"/>
            <a:ext cx="4527000" cy="877200"/>
            <a:chOff x="4442550" y="4038925"/>
            <a:chExt cx="4527000" cy="877200"/>
          </a:xfrm>
        </p:grpSpPr>
        <p:sp>
          <p:nvSpPr>
            <p:cNvPr id="1169" name="Google Shape;1169;p137"/>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Si bien es posible la generación de salidas html utilizando jQuery, para asociar eventos, seguimos  usando las formas de declaración nativa.</a:t>
              </a:r>
              <a:endParaRPr sz="1100">
                <a:latin typeface="Didact Gothic"/>
                <a:ea typeface="Didact Gothic"/>
                <a:cs typeface="Didact Gothic"/>
                <a:sym typeface="Didact Gothic"/>
              </a:endParaRPr>
            </a:p>
          </p:txBody>
        </p:sp>
        <p:pic>
          <p:nvPicPr>
            <p:cNvPr id="1170" name="Google Shape;1170;p137"/>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71" name="Google Shape;1171;p137"/>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72" name="Google Shape;1172;p137"/>
          <p:cNvPicPr preferRelativeResize="0"/>
          <p:nvPr/>
        </p:nvPicPr>
        <p:blipFill rotWithShape="1">
          <a:blip r:embed="rId6">
            <a:alphaModFix/>
          </a:blip>
          <a:srcRect b="0" l="29025" r="7655" t="0"/>
          <a:stretch/>
        </p:blipFill>
        <p:spPr>
          <a:xfrm>
            <a:off x="0" y="0"/>
            <a:ext cx="4376399" cy="514349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8"/>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Usando el array de actores creado en la actividad 3, iterar la colección creando una etiqueta </a:t>
            </a:r>
            <a:r>
              <a:rPr lang="es-419">
                <a:solidFill>
                  <a:srgbClr val="8215BC"/>
                </a:solidFill>
                <a:highlight>
                  <a:schemeClr val="lt1"/>
                </a:highlight>
                <a:latin typeface="Helvetica Neue Light"/>
                <a:ea typeface="Helvetica Neue Light"/>
                <a:cs typeface="Helvetica Neue Light"/>
                <a:sym typeface="Helvetica Neue Light"/>
              </a:rPr>
              <a:t>div, </a:t>
            </a:r>
            <a:r>
              <a:rPr lang="es-419">
                <a:solidFill>
                  <a:schemeClr val="dk1"/>
                </a:solidFill>
                <a:highlight>
                  <a:schemeClr val="lt1"/>
                </a:highlight>
                <a:latin typeface="Helvetica Neue Light"/>
                <a:ea typeface="Helvetica Neue Light"/>
                <a:cs typeface="Helvetica Neue Light"/>
                <a:sym typeface="Helvetica Neue Light"/>
              </a:rPr>
              <a:t>cuya estructura interna detalle la información del actor, y contenga un botón ‘Seleccionar’, agregando cada estructura al body.</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detectar el </a:t>
            </a:r>
            <a:r>
              <a:rPr lang="es-419">
                <a:solidFill>
                  <a:srgbClr val="8215BC"/>
                </a:solidFill>
                <a:highlight>
                  <a:schemeClr val="lt1"/>
                </a:highlight>
                <a:latin typeface="Helvetica Neue Light"/>
                <a:ea typeface="Helvetica Neue Light"/>
                <a:cs typeface="Helvetica Neue Light"/>
                <a:sym typeface="Helvetica Neue Light"/>
              </a:rPr>
              <a:t>click</a:t>
            </a:r>
            <a:r>
              <a:rPr lang="es-419">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actor seleccionado.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78" name="Google Shape;1178;p13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ACTORES</a:t>
            </a:r>
            <a:endParaRPr i="1" sz="2600">
              <a:latin typeface="Anton"/>
              <a:ea typeface="Anton"/>
              <a:cs typeface="Anton"/>
              <a:sym typeface="Anton"/>
            </a:endParaRPr>
          </a:p>
        </p:txBody>
      </p:sp>
      <p:pic>
        <p:nvPicPr>
          <p:cNvPr id="1179" name="Google Shape;1179;p13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80" name="Google Shape;1180;p138"/>
          <p:cNvGrpSpPr/>
          <p:nvPr/>
        </p:nvGrpSpPr>
        <p:grpSpPr>
          <a:xfrm>
            <a:off x="4613100" y="3757375"/>
            <a:ext cx="4397075" cy="877200"/>
            <a:chOff x="4442550" y="4038925"/>
            <a:chExt cx="4527000" cy="877200"/>
          </a:xfrm>
        </p:grpSpPr>
        <p:sp>
          <p:nvSpPr>
            <p:cNvPr id="1181" name="Google Shape;1181;p138"/>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definir una función con la cabecera </a:t>
              </a:r>
              <a:r>
                <a:rPr lang="es-419" sz="1100">
                  <a:solidFill>
                    <a:srgbClr val="8215BC"/>
                  </a:solidFill>
                  <a:latin typeface="Didact Gothic"/>
                  <a:ea typeface="Didact Gothic"/>
                  <a:cs typeface="Didact Gothic"/>
                  <a:sym typeface="Didact Gothic"/>
                </a:rPr>
                <a:t>crearDiv(actor),</a:t>
              </a:r>
              <a:r>
                <a:rPr lang="es-419" sz="1100">
                  <a:latin typeface="Didact Gothic"/>
                  <a:ea typeface="Didact Gothic"/>
                  <a:cs typeface="Didact Gothic"/>
                  <a:sym typeface="Didact Gothic"/>
                </a:rPr>
                <a:t> la cual retorne una plantilla literal con la estructura mencionada.</a:t>
              </a:r>
              <a:endParaRPr sz="1100">
                <a:latin typeface="Didact Gothic"/>
                <a:ea typeface="Didact Gothic"/>
                <a:cs typeface="Didact Gothic"/>
                <a:sym typeface="Didact Gothic"/>
              </a:endParaRPr>
            </a:p>
          </p:txBody>
        </p:sp>
        <p:pic>
          <p:nvPicPr>
            <p:cNvPr id="1182" name="Google Shape;1182;p138"/>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83" name="Google Shape;1183;p13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84" name="Google Shape;1184;p138"/>
          <p:cNvPicPr preferRelativeResize="0"/>
          <p:nvPr/>
        </p:nvPicPr>
        <p:blipFill rotWithShape="1">
          <a:blip r:embed="rId6">
            <a:alphaModFix/>
          </a:blip>
          <a:srcRect b="0" l="15804" r="16801" t="0"/>
          <a:stretch/>
        </p:blipFill>
        <p:spPr>
          <a:xfrm>
            <a:off x="0" y="0"/>
            <a:ext cx="4527000" cy="48128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Sumar una propiedad “género” a la clase </a:t>
            </a:r>
            <a:r>
              <a:rPr lang="es-419">
                <a:solidFill>
                  <a:srgbClr val="8215BC"/>
                </a:solidFill>
                <a:highlight>
                  <a:schemeClr val="lt1"/>
                </a:highlight>
                <a:latin typeface="Helvetica Neue Light"/>
                <a:ea typeface="Helvetica Neue Light"/>
                <a:cs typeface="Helvetica Neue Light"/>
                <a:sym typeface="Helvetica Neue Light"/>
              </a:rPr>
              <a:t>Actor</a:t>
            </a:r>
            <a:r>
              <a:rPr lang="es-419">
                <a:solidFill>
                  <a:schemeClr val="dk1"/>
                </a:solidFill>
                <a:highlight>
                  <a:schemeClr val="lt1"/>
                </a:highlight>
                <a:latin typeface="Helvetica Neue Light"/>
                <a:ea typeface="Helvetica Neue Light"/>
                <a:cs typeface="Helvetica Neue Light"/>
                <a:sym typeface="Helvetica Neue Light"/>
              </a:rPr>
              <a:t>.</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y modificar el formulario de alta de actores, identificando el género de cada actor creado.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añadir una interfaz que permita seleccionar el género del actor, con la intención de filtrar el array de actores por dicho género, y actualizar la interfaz sólo con la información de los actores del género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1190" name="Google Shape;1190;p13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ACTORES</a:t>
            </a:r>
            <a:endParaRPr i="1" sz="2600">
              <a:latin typeface="Anton"/>
              <a:ea typeface="Anton"/>
              <a:cs typeface="Anton"/>
              <a:sym typeface="Anton"/>
            </a:endParaRPr>
          </a:p>
        </p:txBody>
      </p:sp>
      <p:pic>
        <p:nvPicPr>
          <p:cNvPr id="1191" name="Google Shape;1191;p13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92" name="Google Shape;1192;p139"/>
          <p:cNvGrpSpPr/>
          <p:nvPr/>
        </p:nvGrpSpPr>
        <p:grpSpPr>
          <a:xfrm>
            <a:off x="4536900" y="3757375"/>
            <a:ext cx="4527000" cy="877200"/>
            <a:chOff x="4442550" y="4038925"/>
            <a:chExt cx="4527000" cy="877200"/>
          </a:xfrm>
        </p:grpSpPr>
        <p:sp>
          <p:nvSpPr>
            <p:cNvPr id="1193" name="Google Shape;1193;p139"/>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emplear un select de géneros, y cada vez que se detecte el change generar nuevamente el listado de actores, usando el array filtrado.</a:t>
              </a:r>
              <a:endParaRPr sz="1100">
                <a:solidFill>
                  <a:schemeClr val="dk1"/>
                </a:solidFill>
                <a:latin typeface="Didact Gothic"/>
                <a:ea typeface="Didact Gothic"/>
                <a:cs typeface="Didact Gothic"/>
                <a:sym typeface="Didact Gothic"/>
              </a:endParaRPr>
            </a:p>
          </p:txBody>
        </p:sp>
        <p:pic>
          <p:nvPicPr>
            <p:cNvPr id="1194" name="Google Shape;1194;p13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95" name="Google Shape;1195;p139"/>
          <p:cNvPicPr preferRelativeResize="0"/>
          <p:nvPr/>
        </p:nvPicPr>
        <p:blipFill>
          <a:blip r:embed="rId5">
            <a:alphaModFix/>
          </a:blip>
          <a:stretch>
            <a:fillRect/>
          </a:stretch>
        </p:blipFill>
        <p:spPr>
          <a:xfrm>
            <a:off x="7823650" y="4692625"/>
            <a:ext cx="1186526" cy="330675"/>
          </a:xfrm>
          <a:prstGeom prst="rect">
            <a:avLst/>
          </a:prstGeom>
          <a:noFill/>
          <a:ln>
            <a:noFill/>
          </a:ln>
        </p:spPr>
      </p:pic>
      <p:pic>
        <p:nvPicPr>
          <p:cNvPr id="1196" name="Google Shape;1196;p139"/>
          <p:cNvPicPr preferRelativeResize="0"/>
          <p:nvPr/>
        </p:nvPicPr>
        <p:blipFill>
          <a:blip r:embed="rId6">
            <a:alphaModFix/>
          </a:blip>
          <a:stretch>
            <a:fillRect/>
          </a:stretch>
        </p:blipFill>
        <p:spPr>
          <a:xfrm>
            <a:off x="-94600" y="-31325"/>
            <a:ext cx="4238425" cy="52061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pic>
        <p:nvPicPr>
          <p:cNvPr id="1201" name="Google Shape;1201;p14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02" name="Google Shape;1202;p14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6" name="Shape 1206"/>
        <p:cNvGrpSpPr/>
        <p:nvPr/>
      </p:nvGrpSpPr>
      <p:grpSpPr>
        <a:xfrm>
          <a:off x="0" y="0"/>
          <a:ext cx="0" cy="0"/>
          <a:chOff x="0" y="0"/>
          <a:chExt cx="0" cy="0"/>
        </a:xfrm>
      </p:grpSpPr>
      <p:sp>
        <p:nvSpPr>
          <p:cNvPr id="1207" name="Google Shape;1207;p1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08" name="Google Shape;1208;p1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209" name="Google Shape;1209;p141"/>
          <p:cNvSpPr txBox="1"/>
          <p:nvPr/>
        </p:nvSpPr>
        <p:spPr>
          <a:xfrm>
            <a:off x="451775" y="932800"/>
            <a:ext cx="8364900" cy="279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Springfield</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Shelbyville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Capital City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Cypress Creek</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Ogdenville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62E88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body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append</a:t>
            </a:r>
            <a:r>
              <a:rPr lang="es-419">
                <a:solidFill>
                  <a:srgbClr val="F6F6F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ciudad</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0" name="Google Shape;1210;p14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4" name="Shape 1214"/>
        <p:cNvGrpSpPr/>
        <p:nvPr/>
      </p:nvGrpSpPr>
      <p:grpSpPr>
        <a:xfrm>
          <a:off x="0" y="0"/>
          <a:ext cx="0" cy="0"/>
          <a:chOff x="0" y="0"/>
          <a:chExt cx="0" cy="0"/>
        </a:xfrm>
      </p:grpSpPr>
      <p:sp>
        <p:nvSpPr>
          <p:cNvPr id="1215" name="Google Shape;1215;p1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16" name="Google Shape;1216;p14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217" name="Google Shape;1217;p142"/>
          <p:cNvSpPr txBox="1"/>
          <p:nvPr/>
        </p:nvSpPr>
        <p:spPr>
          <a:xfrm>
            <a:off x="79050" y="1032750"/>
            <a:ext cx="8985900" cy="2664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ARRAY DE CANALES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FOX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FXX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The WB</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Channel 6</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VARIABLE Y CON FOREACH GENERAMOS LA LISTA DE OPCIONES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forEach</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index</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//AGREGAMOS SELECT Y ESCUCHAMOS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prepend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 id="selectCanal"&gt;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innerSelect</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getElementById</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selectCanal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onchange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append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`&lt;h5&gt;SELECCIONADO </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8" name="Google Shape;1218;p14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2" name="Shape 1222"/>
        <p:cNvGrpSpPr/>
        <p:nvPr/>
      </p:nvGrpSpPr>
      <p:grpSpPr>
        <a:xfrm>
          <a:off x="0" y="0"/>
          <a:ext cx="0" cy="0"/>
          <a:chOff x="0" y="0"/>
          <a:chExt cx="0" cy="0"/>
        </a:xfrm>
      </p:grpSpPr>
      <p:sp>
        <p:nvSpPr>
          <p:cNvPr id="1223" name="Google Shape;1223;p14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24" name="Google Shape;1224;p14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225" name="Google Shape;1225;p143"/>
          <p:cNvSpPr txBox="1"/>
          <p:nvPr/>
        </p:nvSpPr>
        <p:spPr>
          <a:xfrm>
            <a:off x="55875" y="805925"/>
            <a:ext cx="8996100" cy="433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//DECLARAMOS UN ARRAY VACÍO Y LA CLASE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.length;</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.nombre;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.edad;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.manager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.manager;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id='altaActor'&gt;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//MANEJO DEL EVENTO SUMBMIT SOBRE EL FORMULARIO</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getElementById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onsubmit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target</a:t>
            </a:r>
            <a:r>
              <a:rPr lang="es-419" sz="1050">
                <a:solidFill>
                  <a:srgbClr val="F6F6F4"/>
                </a:solidFill>
                <a:latin typeface="Courier New"/>
                <a:ea typeface="Courier New"/>
                <a:cs typeface="Courier New"/>
                <a:sym typeface="Courier New"/>
              </a:rPr>
              <a:t>.children;</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edad</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manager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REGISTRADO&lt;/p&gt;`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26" name="Google Shape;1226;p14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8" name="Shape 168"/>
        <p:cNvGrpSpPr/>
        <p:nvPr/>
      </p:nvGrpSpPr>
      <p:grpSpPr>
        <a:xfrm>
          <a:off x="0" y="0"/>
          <a:ext cx="0" cy="0"/>
          <a:chOff x="0" y="0"/>
          <a:chExt cx="0" cy="0"/>
        </a:xfrm>
      </p:grpSpPr>
      <p:sp>
        <p:nvSpPr>
          <p:cNvPr id="169" name="Google Shape;169;p2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 name="Google Shape;170;p27"/>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3</a:t>
            </a:r>
            <a:endParaRPr i="1" sz="3700">
              <a:latin typeface="Anton"/>
              <a:ea typeface="Anton"/>
              <a:cs typeface="Anton"/>
              <a:sym typeface="Anton"/>
            </a:endParaRPr>
          </a:p>
        </p:txBody>
      </p:sp>
      <p:sp>
        <p:nvSpPr>
          <p:cNvPr id="171" name="Google Shape;171;p27"/>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persona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BART SIMPSON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domicilio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742 EVERGREEN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pais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USA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nacimiento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02-11-70</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codigo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B47U89RE243</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carnet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Codigo: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codigo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Nombre: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persona</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Pais: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pais</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Nacimiento: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nacimiento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Domicilio: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domicilio;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(carnet);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 name="Google Shape;172;p27"/>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0" name="Shape 1230"/>
        <p:cNvGrpSpPr/>
        <p:nvPr/>
      </p:nvGrpSpPr>
      <p:grpSpPr>
        <a:xfrm>
          <a:off x="0" y="0"/>
          <a:ext cx="0" cy="0"/>
          <a:chOff x="0" y="0"/>
          <a:chExt cx="0" cy="0"/>
        </a:xfrm>
      </p:grpSpPr>
      <p:sp>
        <p:nvSpPr>
          <p:cNvPr id="1231" name="Google Shape;1231;p14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32" name="Google Shape;1232;p144"/>
          <p:cNvSpPr txBox="1"/>
          <p:nvPr/>
        </p:nvSpPr>
        <p:spPr>
          <a:xfrm>
            <a:off x="667200" y="43650"/>
            <a:ext cx="7809600" cy="7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233" name="Google Shape;1233;p144"/>
          <p:cNvSpPr txBox="1"/>
          <p:nvPr/>
        </p:nvSpPr>
        <p:spPr>
          <a:xfrm>
            <a:off x="0" y="705975"/>
            <a:ext cx="9144000" cy="4437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id='actoresGenerados'&gt;&lt;/div&gt;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.manager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class='btnActor'&gt;SELECCIONAR&lt;/button&gt;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ASOCIAR LOS EVENTOS A LOS BOTONES GENERADOS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eventosActores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btnActores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getElementsByClassName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btnActores)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onclick</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Edad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34" name="Google Shape;1234;p14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8" name="Shape 1238"/>
        <p:cNvGrpSpPr/>
        <p:nvPr/>
      </p:nvGrpSpPr>
      <p:grpSpPr>
        <a:xfrm>
          <a:off x="0" y="0"/>
          <a:ext cx="0" cy="0"/>
          <a:chOff x="0" y="0"/>
          <a:chExt cx="0" cy="0"/>
        </a:xfrm>
      </p:grpSpPr>
      <p:sp>
        <p:nvSpPr>
          <p:cNvPr id="1239" name="Google Shape;1239;p14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40" name="Google Shape;1240;p145"/>
          <p:cNvSpPr txBox="1"/>
          <p:nvPr/>
        </p:nvSpPr>
        <p:spPr>
          <a:xfrm>
            <a:off x="667200" y="43650"/>
            <a:ext cx="7809600" cy="7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241" name="Google Shape;1241;p145"/>
          <p:cNvSpPr txBox="1"/>
          <p:nvPr/>
        </p:nvSpPr>
        <p:spPr>
          <a:xfrm>
            <a:off x="55875" y="636775"/>
            <a:ext cx="9030000" cy="450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COMEDIA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DRAMA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CIENCIA FICCION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.length;</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.edad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.edad;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.manager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.manager;</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.genero;</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`&lt;form id='altaActor'&gt;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type="number"&gt;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formSelect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type="submit"&gt;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&lt;/form&gt;`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//DECLARAMOS UNA FUNCIÓN PARA CREAR EL SELECT Y LLAMARLA EN DOS LUGARES (FORMULARIO DE ALTA Y FILTRO)</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forEach</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index</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`&lt;option value='</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index</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&lt;/option&gt;`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`&lt;select id="</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innerSelect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&lt;/select&gt;`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//AGREGAMOS SELECT,ESCUCHAMOS EL EVENTO CHANGE Y FILTRAMOS LA SALIDA</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`&lt;div&gt;FILTRO: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&lt;/div&gt;`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getElementById</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onchange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filtrados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filter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target</a:t>
            </a:r>
            <a:r>
              <a:rPr lang="es-419" sz="900">
                <a:solidFill>
                  <a:srgbClr val="F6F6F4"/>
                </a:solidFill>
                <a:latin typeface="Courier New"/>
                <a:ea typeface="Courier New"/>
                <a:cs typeface="Courier New"/>
                <a:sym typeface="Courier New"/>
              </a:rPr>
              <a:t>.value);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generarActores</a:t>
            </a:r>
            <a:r>
              <a:rPr lang="es-419" sz="900">
                <a:solidFill>
                  <a:srgbClr val="F6F6F4"/>
                </a:solidFill>
                <a:latin typeface="Courier New"/>
                <a:ea typeface="Courier New"/>
                <a:cs typeface="Courier New"/>
                <a:sym typeface="Courier New"/>
              </a:rPr>
              <a:t>(filtrados);</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eventosActores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42" name="Google Shape;1242;p14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6" name="Shape 1246"/>
        <p:cNvGrpSpPr/>
        <p:nvPr/>
      </p:nvGrpSpPr>
      <p:grpSpPr>
        <a:xfrm>
          <a:off x="0" y="0"/>
          <a:ext cx="0" cy="0"/>
          <a:chOff x="0" y="0"/>
          <a:chExt cx="0" cy="0"/>
        </a:xfrm>
      </p:grpSpPr>
      <p:sp>
        <p:nvSpPr>
          <p:cNvPr id="1247" name="Google Shape;1247;p14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248" name="Google Shape;1248;p14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249" name="Google Shape;1249;p14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3" name="Shape 1253"/>
        <p:cNvGrpSpPr/>
        <p:nvPr/>
      </p:nvGrpSpPr>
      <p:grpSpPr>
        <a:xfrm>
          <a:off x="0" y="0"/>
          <a:ext cx="0" cy="0"/>
          <a:chOff x="0" y="0"/>
          <a:chExt cx="0" cy="0"/>
        </a:xfrm>
      </p:grpSpPr>
      <p:pic>
        <p:nvPicPr>
          <p:cNvPr id="1254" name="Google Shape;1254;p14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55" name="Google Shape;1255;p14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48"/>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al presionar el elemento.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rgbClr val="E0FF00"/>
                </a:highlight>
                <a:latin typeface="Helvetica Neue Light"/>
                <a:ea typeface="Helvetica Neue Light"/>
                <a:cs typeface="Helvetica Neue Light"/>
                <a:sym typeface="Helvetica Neue Light"/>
              </a:rPr>
              <a:t>Es necesario emplear selectores y el método click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261" name="Google Shape;1261;p14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BOTÓN DEL NÚCLEO jQuery</a:t>
            </a:r>
            <a:endParaRPr i="1" sz="2500">
              <a:latin typeface="Anton"/>
              <a:ea typeface="Anton"/>
              <a:cs typeface="Anton"/>
              <a:sym typeface="Anton"/>
            </a:endParaRPr>
          </a:p>
        </p:txBody>
      </p:sp>
      <p:pic>
        <p:nvPicPr>
          <p:cNvPr id="1262" name="Google Shape;1262;p14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63" name="Google Shape;1263;p148"/>
          <p:cNvGrpSpPr/>
          <p:nvPr/>
        </p:nvGrpSpPr>
        <p:grpSpPr>
          <a:xfrm>
            <a:off x="4536900" y="3879775"/>
            <a:ext cx="4527000" cy="831300"/>
            <a:chOff x="4442550" y="4038925"/>
            <a:chExt cx="4527000" cy="831300"/>
          </a:xfrm>
        </p:grpSpPr>
        <p:sp>
          <p:nvSpPr>
            <p:cNvPr id="1264" name="Google Shape;1264;p148"/>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000">
                <a:solidFill>
                  <a:srgbClr val="8215BC"/>
                </a:solidFill>
                <a:latin typeface="Didact Gothic"/>
                <a:ea typeface="Didact Gothic"/>
                <a:cs typeface="Didact Gothic"/>
                <a:sym typeface="Didact Gothic"/>
              </a:endParaRPr>
            </a:p>
          </p:txBody>
        </p:sp>
        <p:pic>
          <p:nvPicPr>
            <p:cNvPr id="1265" name="Google Shape;1265;p14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266" name="Google Shape;1266;p14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267" name="Google Shape;1267;p148"/>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49"/>
          <p:cNvSpPr txBox="1"/>
          <p:nvPr/>
        </p:nvSpPr>
        <p:spPr>
          <a:xfrm>
            <a:off x="4612200" y="11703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 array con objetos instanciados empleando una clase </a:t>
            </a:r>
            <a:r>
              <a:rPr lang="es-419" sz="1300">
                <a:solidFill>
                  <a:srgbClr val="8215BC"/>
                </a:solidFill>
                <a:highlight>
                  <a:schemeClr val="lt1"/>
                </a:highlight>
                <a:latin typeface="Helvetica Neue Light"/>
                <a:ea typeface="Helvetica Neue Light"/>
                <a:cs typeface="Helvetica Neue Light"/>
                <a:sym typeface="Helvetica Neue Light"/>
              </a:rPr>
              <a:t>Vestido.</a:t>
            </a:r>
            <a:r>
              <a:rPr lang="es-419" sz="1300">
                <a:solidFill>
                  <a:schemeClr val="dk1"/>
                </a:solidFill>
                <a:highlight>
                  <a:schemeClr val="lt1"/>
                </a:highlight>
                <a:latin typeface="Helvetica Neue Light"/>
                <a:ea typeface="Helvetica Neue Light"/>
                <a:cs typeface="Helvetica Neue Light"/>
                <a:sym typeface="Helvetica Neue Light"/>
              </a:rPr>
              <a:t> y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los </a:t>
            </a:r>
            <a:r>
              <a:rPr lang="es-419" sz="1300">
                <a:solidFill>
                  <a:srgbClr val="8215BC"/>
                </a:solidFill>
                <a:highlight>
                  <a:schemeClr val="lt1"/>
                </a:highlight>
                <a:latin typeface="Helvetica Neue Light"/>
                <a:ea typeface="Helvetica Neue Light"/>
                <a:cs typeface="Helvetica Neue Light"/>
                <a:sym typeface="Helvetica Neue Light"/>
              </a:rPr>
              <a:t>IDs</a:t>
            </a:r>
            <a:r>
              <a:rPr lang="es-419" sz="1300">
                <a:solidFill>
                  <a:schemeClr val="dk1"/>
                </a:solidFill>
                <a:highlight>
                  <a:schemeClr val="lt1"/>
                </a:highlight>
                <a:latin typeface="Helvetica Neue Light"/>
                <a:ea typeface="Helvetica Neue Light"/>
                <a:cs typeface="Helvetica Neue Light"/>
                <a:sym typeface="Helvetica Neue Light"/>
              </a:rPr>
              <a:t> asignados a cada objeto.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 </a:t>
            </a:r>
            <a:r>
              <a:rPr lang="es-419" sz="1300">
                <a:solidFill>
                  <a:schemeClr val="dk1"/>
                </a:solidFill>
                <a:highlight>
                  <a:srgbClr val="E0FF00"/>
                </a:highlight>
                <a:latin typeface="Helvetica Neue Light"/>
                <a:ea typeface="Helvetica Neue Light"/>
                <a:cs typeface="Helvetica Neue Light"/>
                <a:sym typeface="Helvetica Neue Light"/>
              </a:rPr>
              <a:t>Es necesario emplear selectores, y el método change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73" name="Google Shape;1273;p149"/>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VESTIDO</a:t>
            </a:r>
            <a:endParaRPr i="1" sz="2600">
              <a:latin typeface="Anton"/>
              <a:ea typeface="Anton"/>
              <a:cs typeface="Anton"/>
              <a:sym typeface="Anton"/>
            </a:endParaRPr>
          </a:p>
        </p:txBody>
      </p:sp>
      <p:pic>
        <p:nvPicPr>
          <p:cNvPr id="1274" name="Google Shape;1274;p14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75" name="Google Shape;1275;p149"/>
          <p:cNvGrpSpPr/>
          <p:nvPr/>
        </p:nvGrpSpPr>
        <p:grpSpPr>
          <a:xfrm>
            <a:off x="4572000" y="3624323"/>
            <a:ext cx="4527000" cy="923582"/>
            <a:chOff x="4442550" y="4229259"/>
            <a:chExt cx="4527000" cy="1096500"/>
          </a:xfrm>
        </p:grpSpPr>
        <p:sp>
          <p:nvSpPr>
            <p:cNvPr id="1276" name="Google Shape;1276;p149"/>
            <p:cNvSpPr txBox="1"/>
            <p:nvPr/>
          </p:nvSpPr>
          <p:spPr>
            <a:xfrm>
              <a:off x="4442550" y="4229259"/>
              <a:ext cx="4527000" cy="10965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Al generar un select usando la información del objeto, podemos buscar la información del seleccionado en la colección usando el método  </a:t>
              </a:r>
              <a:r>
                <a:rPr lang="es-419" sz="900">
                  <a:solidFill>
                    <a:srgbClr val="8215BC"/>
                  </a:solidFill>
                  <a:latin typeface="Didact Gothic"/>
                  <a:ea typeface="Didact Gothic"/>
                  <a:cs typeface="Didact Gothic"/>
                  <a:sym typeface="Didact Gothic"/>
                </a:rPr>
                <a:t>find. </a:t>
              </a:r>
              <a:r>
                <a:rPr lang="es-419" sz="900">
                  <a:solidFill>
                    <a:schemeClr val="dk1"/>
                  </a:solidFill>
                  <a:latin typeface="Didact Gothic"/>
                  <a:ea typeface="Didact Gothic"/>
                  <a:cs typeface="Didact Gothic"/>
                  <a:sym typeface="Didact Gothic"/>
                </a:rPr>
                <a:t>Es  importante diferenciar entre el dato seleccionado por el usuario, y el objeto al cual corresponde ese dato.</a:t>
              </a:r>
              <a:endParaRPr sz="900">
                <a:latin typeface="Didact Gothic"/>
                <a:ea typeface="Didact Gothic"/>
                <a:cs typeface="Didact Gothic"/>
                <a:sym typeface="Didact Gothic"/>
              </a:endParaRPr>
            </a:p>
          </p:txBody>
        </p:sp>
        <p:pic>
          <p:nvPicPr>
            <p:cNvPr id="1277" name="Google Shape;1277;p149"/>
            <p:cNvPicPr preferRelativeResize="0"/>
            <p:nvPr/>
          </p:nvPicPr>
          <p:blipFill rotWithShape="1">
            <a:blip r:embed="rId4">
              <a:alphaModFix/>
            </a:blip>
            <a:srcRect b="11598" l="20899" r="21303" t="9174"/>
            <a:stretch/>
          </p:blipFill>
          <p:spPr>
            <a:xfrm>
              <a:off x="4542650" y="4580560"/>
              <a:ext cx="407325" cy="558300"/>
            </a:xfrm>
            <a:prstGeom prst="rect">
              <a:avLst/>
            </a:prstGeom>
            <a:noFill/>
            <a:ln>
              <a:noFill/>
            </a:ln>
          </p:spPr>
        </p:pic>
      </p:grpSp>
      <p:pic>
        <p:nvPicPr>
          <p:cNvPr id="1278" name="Google Shape;1278;p149"/>
          <p:cNvPicPr preferRelativeResize="0"/>
          <p:nvPr/>
        </p:nvPicPr>
        <p:blipFill>
          <a:blip r:embed="rId5">
            <a:alphaModFix/>
          </a:blip>
          <a:stretch>
            <a:fillRect/>
          </a:stretch>
        </p:blipFill>
        <p:spPr>
          <a:xfrm>
            <a:off x="7802075" y="4673825"/>
            <a:ext cx="1186526" cy="330675"/>
          </a:xfrm>
          <a:prstGeom prst="rect">
            <a:avLst/>
          </a:prstGeom>
          <a:noFill/>
          <a:ln>
            <a:noFill/>
          </a:ln>
        </p:spPr>
      </p:pic>
      <p:pic>
        <p:nvPicPr>
          <p:cNvPr id="1279" name="Google Shape;1279;p149"/>
          <p:cNvPicPr preferRelativeResize="0"/>
          <p:nvPr/>
        </p:nvPicPr>
        <p:blipFill rotWithShape="1">
          <a:blip r:embed="rId6">
            <a:alphaModFix/>
          </a:blip>
          <a:srcRect b="0" l="57061" r="0" t="0"/>
          <a:stretch/>
        </p:blipFill>
        <p:spPr>
          <a:xfrm>
            <a:off x="0" y="0"/>
            <a:ext cx="4206804"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0"/>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vestido, donde una de las propiedades sea ‘color’ a seleccionar, desde un select de colores.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Luego escuchar el evento </a:t>
            </a:r>
            <a:r>
              <a:rPr lang="es-419" sz="1200">
                <a:solidFill>
                  <a:srgbClr val="8215BC"/>
                </a:solidFill>
                <a:highlight>
                  <a:schemeClr val="lt1"/>
                </a:highlight>
                <a:latin typeface="Helvetica Neue Light"/>
                <a:ea typeface="Helvetica Neue Light"/>
                <a:cs typeface="Helvetica Neue Light"/>
                <a:sym typeface="Helvetica Neue Light"/>
              </a:rPr>
              <a:t>submit</a:t>
            </a:r>
            <a:r>
              <a:rPr lang="es-419" sz="1200">
                <a:solidFill>
                  <a:schemeClr val="dk1"/>
                </a:solidFill>
                <a:highlight>
                  <a:schemeClr val="lt1"/>
                </a:highlight>
                <a:latin typeface="Helvetica Neue Light"/>
                <a:ea typeface="Helvetica Neue Light"/>
                <a:cs typeface="Helvetica Neue Light"/>
                <a:sym typeface="Helvetica Neue Light"/>
              </a:rPr>
              <a:t> sobre el </a:t>
            </a:r>
            <a:r>
              <a:rPr lang="es-419" sz="1200">
                <a:solidFill>
                  <a:srgbClr val="8215BC"/>
                </a:solidFill>
                <a:highlight>
                  <a:schemeClr val="lt1"/>
                </a:highlight>
                <a:latin typeface="Helvetica Neue Light"/>
                <a:ea typeface="Helvetica Neue Light"/>
                <a:cs typeface="Helvetica Neue Light"/>
                <a:sym typeface="Helvetica Neue Light"/>
              </a:rPr>
              <a:t>form</a:t>
            </a:r>
            <a:r>
              <a:rPr lang="es-419" sz="1200">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sz="1200">
                <a:solidFill>
                  <a:srgbClr val="8215BC"/>
                </a:solidFill>
                <a:highlight>
                  <a:schemeClr val="lt1"/>
                </a:highlight>
                <a:latin typeface="Helvetica Neue Light"/>
                <a:ea typeface="Helvetica Neue Light"/>
                <a:cs typeface="Helvetica Neue Light"/>
                <a:sym typeface="Helvetica Neue Light"/>
              </a:rPr>
              <a:t>Vestido </a:t>
            </a:r>
            <a:r>
              <a:rPr lang="es-419" sz="1200">
                <a:solidFill>
                  <a:schemeClr val="dk1"/>
                </a:solidFill>
                <a:highlight>
                  <a:schemeClr val="lt1"/>
                </a:highlight>
                <a:latin typeface="Helvetica Neue Light"/>
                <a:ea typeface="Helvetica Neue Light"/>
                <a:cs typeface="Helvetica Neue Light"/>
                <a:sym typeface="Helvetica Neue Light"/>
              </a:rPr>
              <a:t>usando los valores ingresados, y</a:t>
            </a:r>
            <a:r>
              <a:rPr lang="es-419" sz="1200">
                <a:solidFill>
                  <a:srgbClr val="8215BC"/>
                </a:solidFill>
                <a:highlight>
                  <a:schemeClr val="lt1"/>
                </a:highlight>
                <a:latin typeface="Helvetica Neue Light"/>
                <a:ea typeface="Helvetica Neue Light"/>
                <a:cs typeface="Helvetica Neue Light"/>
                <a:sym typeface="Helvetica Neue Light"/>
              </a:rPr>
              <a:t> </a:t>
            </a:r>
            <a:r>
              <a:rPr lang="es-419" sz="1200">
                <a:solidFill>
                  <a:schemeClr val="dk1"/>
                </a:solidFill>
                <a:highlight>
                  <a:schemeClr val="lt1"/>
                </a:highlight>
                <a:latin typeface="Helvetica Neue Light"/>
                <a:ea typeface="Helvetica Neue Light"/>
                <a:cs typeface="Helvetica Neue Light"/>
                <a:sym typeface="Helvetica Neue Light"/>
              </a:rPr>
              <a:t>asociar la instancia a un array de vestidos.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 </a:t>
            </a:r>
            <a:r>
              <a:rPr lang="es-419" sz="1100">
                <a:solidFill>
                  <a:schemeClr val="dk1"/>
                </a:solidFill>
                <a:highlight>
                  <a:srgbClr val="E0FF00"/>
                </a:highlight>
                <a:latin typeface="Helvetica Neue Light"/>
                <a:ea typeface="Helvetica Neue Light"/>
                <a:cs typeface="Helvetica Neue Light"/>
                <a:sym typeface="Helvetica Neue Light"/>
              </a:rPr>
              <a:t>Es necesario emplear selectores, y el método submit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85" name="Google Shape;1285;p15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VESTIDOS</a:t>
            </a:r>
            <a:endParaRPr i="1" sz="2600">
              <a:latin typeface="Anton"/>
              <a:ea typeface="Anton"/>
              <a:cs typeface="Anton"/>
              <a:sym typeface="Anton"/>
            </a:endParaRPr>
          </a:p>
        </p:txBody>
      </p:sp>
      <p:pic>
        <p:nvPicPr>
          <p:cNvPr id="1286" name="Google Shape;1286;p15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87" name="Google Shape;1287;p150"/>
          <p:cNvGrpSpPr/>
          <p:nvPr/>
        </p:nvGrpSpPr>
        <p:grpSpPr>
          <a:xfrm>
            <a:off x="4536900" y="3736275"/>
            <a:ext cx="4527000" cy="1046700"/>
            <a:chOff x="4442550" y="4038925"/>
            <a:chExt cx="4527000" cy="1046700"/>
          </a:xfrm>
        </p:grpSpPr>
        <p:sp>
          <p:nvSpPr>
            <p:cNvPr id="1288" name="Google Shape;1288;p150"/>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posible que la propiedad ‘color’ de la clase Vestido contenga un string con el nombre del color ‘rojo’, ‘azul’, etcétera. Pero también puede emplearse un input de tipo </a:t>
              </a:r>
              <a:r>
                <a:rPr lang="es-419" sz="1100" u="sng">
                  <a:solidFill>
                    <a:schemeClr val="hlink"/>
                  </a:solidFill>
                  <a:latin typeface="Didact Gothic"/>
                  <a:ea typeface="Didact Gothic"/>
                  <a:cs typeface="Didact Gothic"/>
                  <a:sym typeface="Didact Gothic"/>
                  <a:hlinkClick r:id="rId4"/>
                </a:rPr>
                <a:t>color</a:t>
              </a:r>
              <a:r>
                <a:rPr lang="es-419" sz="1100">
                  <a:latin typeface="Didact Gothic"/>
                  <a:ea typeface="Didact Gothic"/>
                  <a:cs typeface="Didact Gothic"/>
                  <a:sym typeface="Didact Gothic"/>
                </a:rPr>
                <a:t>, y almacenar en formato </a:t>
              </a:r>
              <a:r>
                <a:rPr lang="es-419" sz="1100">
                  <a:solidFill>
                    <a:schemeClr val="dk1"/>
                  </a:solidFill>
                  <a:latin typeface="Didact Gothic"/>
                  <a:ea typeface="Didact Gothic"/>
                  <a:cs typeface="Didact Gothic"/>
                  <a:sym typeface="Didact Gothic"/>
                </a:rPr>
                <a:t>hexadecimal.</a:t>
              </a:r>
              <a:endParaRPr sz="1100">
                <a:latin typeface="Didact Gothic"/>
                <a:ea typeface="Didact Gothic"/>
                <a:cs typeface="Didact Gothic"/>
                <a:sym typeface="Didact Gothic"/>
              </a:endParaRPr>
            </a:p>
          </p:txBody>
        </p:sp>
        <p:pic>
          <p:nvPicPr>
            <p:cNvPr id="1289" name="Google Shape;1289;p150"/>
            <p:cNvPicPr preferRelativeResize="0"/>
            <p:nvPr/>
          </p:nvPicPr>
          <p:blipFill rotWithShape="1">
            <a:blip r:embed="rId5">
              <a:alphaModFix/>
            </a:blip>
            <a:srcRect b="11598" l="20899" r="21303" t="9174"/>
            <a:stretch/>
          </p:blipFill>
          <p:spPr>
            <a:xfrm>
              <a:off x="4517850" y="4198375"/>
              <a:ext cx="407325" cy="558300"/>
            </a:xfrm>
            <a:prstGeom prst="rect">
              <a:avLst/>
            </a:prstGeom>
            <a:noFill/>
            <a:ln>
              <a:noFill/>
            </a:ln>
          </p:spPr>
        </p:pic>
      </p:grpSp>
      <p:pic>
        <p:nvPicPr>
          <p:cNvPr id="1290" name="Google Shape;1290;p150"/>
          <p:cNvPicPr preferRelativeResize="0"/>
          <p:nvPr/>
        </p:nvPicPr>
        <p:blipFill>
          <a:blip r:embed="rId6">
            <a:alphaModFix/>
          </a:blip>
          <a:stretch>
            <a:fillRect/>
          </a:stretch>
        </p:blipFill>
        <p:spPr>
          <a:xfrm>
            <a:off x="7823650" y="4812825"/>
            <a:ext cx="1186526" cy="330675"/>
          </a:xfrm>
          <a:prstGeom prst="rect">
            <a:avLst/>
          </a:prstGeom>
          <a:noFill/>
          <a:ln>
            <a:noFill/>
          </a:ln>
        </p:spPr>
      </p:pic>
      <p:pic>
        <p:nvPicPr>
          <p:cNvPr id="1291" name="Google Shape;1291;p150"/>
          <p:cNvPicPr preferRelativeResize="0"/>
          <p:nvPr/>
        </p:nvPicPr>
        <p:blipFill rotWithShape="1">
          <a:blip r:embed="rId7">
            <a:alphaModFix/>
          </a:blip>
          <a:srcRect b="0" l="9915" r="23360" t="0"/>
          <a:stretch/>
        </p:blipFill>
        <p:spPr>
          <a:xfrm>
            <a:off x="0" y="0"/>
            <a:ext cx="4080924" cy="514350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seleccionar el color del vestido. con la intención de filtrar el array de vestidos usando el color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vestidos cuya propiedad ‘color’ coincida con el valor de color escogido en la interfaz de filtro.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97" name="Google Shape;1297;p15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VESTIDOS</a:t>
            </a:r>
            <a:endParaRPr i="1" sz="2600">
              <a:latin typeface="Anton"/>
              <a:ea typeface="Anton"/>
              <a:cs typeface="Anton"/>
              <a:sym typeface="Anton"/>
            </a:endParaRPr>
          </a:p>
        </p:txBody>
      </p:sp>
      <p:pic>
        <p:nvPicPr>
          <p:cNvPr id="1298" name="Google Shape;1298;p15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99" name="Google Shape;1299;p151"/>
          <p:cNvGrpSpPr/>
          <p:nvPr/>
        </p:nvGrpSpPr>
        <p:grpSpPr>
          <a:xfrm>
            <a:off x="4536900" y="3757375"/>
            <a:ext cx="4527000" cy="1046700"/>
            <a:chOff x="4442550" y="4038925"/>
            <a:chExt cx="4527000" cy="1046700"/>
          </a:xfrm>
        </p:grpSpPr>
        <p:sp>
          <p:nvSpPr>
            <p:cNvPr id="1300" name="Google Shape;1300;p151"/>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En términos de funcionalidad a programar, la actividad es similar al ejercicio número 5 de la ejercitación correspondiente a la clase 11. Pero al realizar la asociación de eventos con jQuery, la extensión del código solución es menor.</a:t>
              </a:r>
              <a:endParaRPr sz="1100">
                <a:latin typeface="Didact Gothic"/>
                <a:ea typeface="Didact Gothic"/>
                <a:cs typeface="Didact Gothic"/>
                <a:sym typeface="Didact Gothic"/>
              </a:endParaRPr>
            </a:p>
          </p:txBody>
        </p:sp>
        <p:pic>
          <p:nvPicPr>
            <p:cNvPr id="1301" name="Google Shape;1301;p151"/>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02" name="Google Shape;1302;p151"/>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03" name="Google Shape;1303;p151"/>
          <p:cNvPicPr preferRelativeResize="0"/>
          <p:nvPr/>
        </p:nvPicPr>
        <p:blipFill>
          <a:blip r:embed="rId6">
            <a:alphaModFix/>
          </a:blip>
          <a:stretch>
            <a:fillRect/>
          </a:stretch>
        </p:blipFill>
        <p:spPr>
          <a:xfrm>
            <a:off x="36900" y="0"/>
            <a:ext cx="4182625"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vestidos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únicamente con la información de los vestidos cuyo valor en la propiedad coincida con el valor ingresado en la caja de busqueda.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309" name="Google Shape;1309;p15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VESTIDOS</a:t>
            </a:r>
            <a:endParaRPr i="1" sz="2600">
              <a:latin typeface="Anton"/>
              <a:ea typeface="Anton"/>
              <a:cs typeface="Anton"/>
              <a:sym typeface="Anton"/>
            </a:endParaRPr>
          </a:p>
        </p:txBody>
      </p:sp>
      <p:pic>
        <p:nvPicPr>
          <p:cNvPr id="1310" name="Google Shape;1310;p15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11" name="Google Shape;1311;p152"/>
          <p:cNvGrpSpPr/>
          <p:nvPr/>
        </p:nvGrpSpPr>
        <p:grpSpPr>
          <a:xfrm>
            <a:off x="4536900" y="3833575"/>
            <a:ext cx="4527000" cy="877200"/>
            <a:chOff x="4442550" y="4038925"/>
            <a:chExt cx="4527000" cy="877200"/>
          </a:xfrm>
        </p:grpSpPr>
        <p:sp>
          <p:nvSpPr>
            <p:cNvPr id="1312" name="Google Shape;1312;p15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ahora no estamos filtrando sobre una propiedad específica. Por lo tanto, es necesario verificar el contenido de la entrada con el valor de más de una propiedad.</a:t>
              </a:r>
              <a:endParaRPr sz="1100">
                <a:latin typeface="Didact Gothic"/>
                <a:ea typeface="Didact Gothic"/>
                <a:cs typeface="Didact Gothic"/>
                <a:sym typeface="Didact Gothic"/>
              </a:endParaRPr>
            </a:p>
          </p:txBody>
        </p:sp>
        <p:pic>
          <p:nvPicPr>
            <p:cNvPr id="1313" name="Google Shape;1313;p15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14" name="Google Shape;1314;p15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15" name="Google Shape;1315;p152"/>
          <p:cNvPicPr preferRelativeResize="0"/>
          <p:nvPr/>
        </p:nvPicPr>
        <p:blipFill rotWithShape="1">
          <a:blip r:embed="rId6">
            <a:alphaModFix/>
          </a:blip>
          <a:srcRect b="0" l="6862" r="48661" t="0"/>
          <a:stretch/>
        </p:blipFill>
        <p:spPr>
          <a:xfrm>
            <a:off x="0" y="0"/>
            <a:ext cx="4304226" cy="5143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9" name="Shape 1319"/>
        <p:cNvGrpSpPr/>
        <p:nvPr/>
      </p:nvGrpSpPr>
      <p:grpSpPr>
        <a:xfrm>
          <a:off x="0" y="0"/>
          <a:ext cx="0" cy="0"/>
          <a:chOff x="0" y="0"/>
          <a:chExt cx="0" cy="0"/>
        </a:xfrm>
      </p:grpSpPr>
      <p:pic>
        <p:nvPicPr>
          <p:cNvPr id="1320" name="Google Shape;1320;p15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21" name="Google Shape;1321;p15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 name="Shape 176"/>
        <p:cNvGrpSpPr/>
        <p:nvPr/>
      </p:nvGrpSpPr>
      <p:grpSpPr>
        <a:xfrm>
          <a:off x="0" y="0"/>
          <a:ext cx="0" cy="0"/>
          <a:chOff x="0" y="0"/>
          <a:chExt cx="0" cy="0"/>
        </a:xfrm>
      </p:grpSpPr>
      <p:sp>
        <p:nvSpPr>
          <p:cNvPr id="177" name="Google Shape;177;p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8" name="Google Shape;178;p2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4</a:t>
            </a:r>
            <a:endParaRPr i="1" sz="3700">
              <a:latin typeface="Anton"/>
              <a:ea typeface="Anton"/>
              <a:cs typeface="Anton"/>
              <a:sym typeface="Anton"/>
            </a:endParaRPr>
          </a:p>
        </p:txBody>
      </p:sp>
      <p:sp>
        <p:nvSpPr>
          <p:cNvPr id="179" name="Google Shape;179;p28"/>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integrante1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1er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2do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3er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4to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integrante5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5to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familia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1)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integrante1</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2)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integrante2</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3)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integrante3</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4)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integrante4</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5)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integrante5;</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(familia);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0" name="Google Shape;180;p2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5" name="Shape 1325"/>
        <p:cNvGrpSpPr/>
        <p:nvPr/>
      </p:nvGrpSpPr>
      <p:grpSpPr>
        <a:xfrm>
          <a:off x="0" y="0"/>
          <a:ext cx="0" cy="0"/>
          <a:chOff x="0" y="0"/>
          <a:chExt cx="0" cy="0"/>
        </a:xfrm>
      </p:grpSpPr>
      <p:sp>
        <p:nvSpPr>
          <p:cNvPr id="1326" name="Google Shape;1326;p1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27" name="Google Shape;1327;p1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328" name="Google Shape;1328;p154"/>
          <p:cNvSpPr txBox="1"/>
          <p:nvPr/>
        </p:nvSpPr>
        <p:spPr>
          <a:xfrm>
            <a:off x="631650" y="1571750"/>
            <a:ext cx="7880700" cy="1431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append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&lt;button id='btnNucleo'&gt;BOTON DEL NUCLEO&lt;/button&gt;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#btnNucleo</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click</a:t>
            </a:r>
            <a:r>
              <a:rPr lang="es-419" sz="1350">
                <a:solidFill>
                  <a:srgbClr val="F6F6F4"/>
                </a:solidFill>
                <a:latin typeface="Courier New"/>
                <a:ea typeface="Courier New"/>
                <a:cs typeface="Courier New"/>
                <a:sym typeface="Courier New"/>
              </a:rPr>
              <a:t>(() </a:t>
            </a:r>
            <a:r>
              <a:rPr lang="es-419" sz="1350">
                <a:solidFill>
                  <a:srgbClr val="F286C4"/>
                </a:solidFill>
                <a:latin typeface="Courier New"/>
                <a:ea typeface="Courier New"/>
                <a:cs typeface="Courier New"/>
                <a:sym typeface="Courier New"/>
              </a:rPr>
              <a:t>=&gt;</a:t>
            </a:r>
            <a:r>
              <a:rPr lang="es-419" sz="1350">
                <a:solidFill>
                  <a:srgbClr val="F6F6F4"/>
                </a:solidFill>
                <a:latin typeface="Courier New"/>
                <a:ea typeface="Courier New"/>
                <a:cs typeface="Courier New"/>
                <a:sym typeface="Courier New"/>
              </a:rPr>
              <a:t> {</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    </a:t>
            </a: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prepend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&lt;h3&gt;HOLA CODER&lt;/h3&gt;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29" name="Google Shape;1329;p15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3" name="Shape 1333"/>
        <p:cNvGrpSpPr/>
        <p:nvPr/>
      </p:nvGrpSpPr>
      <p:grpSpPr>
        <a:xfrm>
          <a:off x="0" y="0"/>
          <a:ext cx="0" cy="0"/>
          <a:chOff x="0" y="0"/>
          <a:chExt cx="0" cy="0"/>
        </a:xfrm>
      </p:grpSpPr>
      <p:sp>
        <p:nvSpPr>
          <p:cNvPr id="1334" name="Google Shape;1334;p1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5" name="Google Shape;1335;p15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36" name="Google Shape;1336;p155"/>
          <p:cNvSpPr txBox="1"/>
          <p:nvPr/>
        </p:nvSpPr>
        <p:spPr>
          <a:xfrm>
            <a:off x="631650" y="987750"/>
            <a:ext cx="7880700" cy="37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ARRAY DE VESTIDOS VACÍO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CLASE VESTIDO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Vestido</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color</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.length;</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toUpperCase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parseFloat</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.color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color</a:t>
            </a:r>
            <a:endParaRPr i="1" sz="125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62E884"/>
                </a:solidFill>
                <a:latin typeface="Courier New"/>
                <a:ea typeface="Courier New"/>
                <a:cs typeface="Courier New"/>
                <a:sym typeface="Courier New"/>
              </a:rPr>
              <a:t>detalle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return</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37" name="Google Shape;1337;p15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1" name="Shape 1341"/>
        <p:cNvGrpSpPr/>
        <p:nvPr/>
      </p:nvGrpSpPr>
      <p:grpSpPr>
        <a:xfrm>
          <a:off x="0" y="0"/>
          <a:ext cx="0" cy="0"/>
          <a:chOff x="0" y="0"/>
          <a:chExt cx="0" cy="0"/>
        </a:xfrm>
      </p:grpSpPr>
      <p:sp>
        <p:nvSpPr>
          <p:cNvPr id="1342" name="Google Shape;1342;p15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43" name="Google Shape;1343;p15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44" name="Google Shape;1344;p156"/>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//INSTANCIADO DE OBJETOS VESTIDO Y REFERENCIA A LA COLECCIÓN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Chanel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20000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Only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10000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Pepe Jeans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7000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EL SELECT</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.marca</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//AGREGAR SELECT AL DOM Y DETECTA EVENTO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45" name="Google Shape;1345;p15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9" name="Shape 1349"/>
        <p:cNvGrpSpPr/>
        <p:nvPr/>
      </p:nvGrpSpPr>
      <p:grpSpPr>
        <a:xfrm>
          <a:off x="0" y="0"/>
          <a:ext cx="0" cy="0"/>
          <a:chOff x="0" y="0"/>
          <a:chExt cx="0" cy="0"/>
        </a:xfrm>
      </p:grpSpPr>
      <p:sp>
        <p:nvSpPr>
          <p:cNvPr id="1350" name="Google Shape;1350;p15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1" name="Google Shape;1351;p15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352" name="Google Shape;1352;p157"/>
          <p:cNvSpPr txBox="1"/>
          <p:nvPr/>
        </p:nvSpPr>
        <p:spPr>
          <a:xfrm>
            <a:off x="631650" y="831575"/>
            <a:ext cx="7880700" cy="431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ROJO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VERDE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AZUL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index</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index</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id='altaVestido'&gt;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formSelect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endParaRPr sz="105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vestido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(vestido);</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REGISTRO CREADO: ${vestido.detalle()}&lt;/h4&gt;`);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53" name="Google Shape;1353;p15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7" name="Shape 1357"/>
        <p:cNvGrpSpPr/>
        <p:nvPr/>
      </p:nvGrpSpPr>
      <p:grpSpPr>
        <a:xfrm>
          <a:off x="0" y="0"/>
          <a:ext cx="0" cy="0"/>
          <a:chOff x="0" y="0"/>
          <a:chExt cx="0" cy="0"/>
        </a:xfrm>
      </p:grpSpPr>
      <p:sp>
        <p:nvSpPr>
          <p:cNvPr id="1358" name="Google Shape;1358;p15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9" name="Google Shape;1359;p158"/>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360" name="Google Shape;1360;p158"/>
          <p:cNvSpPr txBox="1"/>
          <p:nvPr/>
        </p:nvSpPr>
        <p:spPr>
          <a:xfrm>
            <a:off x="631650" y="885475"/>
            <a:ext cx="7880700" cy="395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id='vestidosGenerados'&gt;&lt;/div&gt;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`&lt;div&gt;FILTRO: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filtrados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(filtrados);</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1" name="Google Shape;1361;p158"/>
          <p:cNvPicPr preferRelativeResize="0"/>
          <p:nvPr/>
        </p:nvPicPr>
        <p:blipFill>
          <a:blip r:embed="rId3">
            <a:alphaModFix/>
          </a:blip>
          <a:stretch>
            <a:fillRect/>
          </a:stretch>
        </p:blipFill>
        <p:spPr>
          <a:xfrm>
            <a:off x="7865350" y="4667450"/>
            <a:ext cx="1186526" cy="3306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5" name="Shape 1365"/>
        <p:cNvGrpSpPr/>
        <p:nvPr/>
      </p:nvGrpSpPr>
      <p:grpSpPr>
        <a:xfrm>
          <a:off x="0" y="0"/>
          <a:ext cx="0" cy="0"/>
          <a:chOff x="0" y="0"/>
          <a:chExt cx="0" cy="0"/>
        </a:xfrm>
      </p:grpSpPr>
      <p:sp>
        <p:nvSpPr>
          <p:cNvPr id="1366" name="Google Shape;1366;p15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67" name="Google Shape;1367;p15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368" name="Google Shape;1368;p159"/>
          <p:cNvSpPr txBox="1"/>
          <p:nvPr/>
        </p:nvSpPr>
        <p:spPr>
          <a:xfrm>
            <a:off x="410400" y="1094350"/>
            <a:ext cx="8323200" cy="2532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prepend</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&lt;div&gt;BUSCAR: &lt;input id='busqueda' type='text'&gt;&lt;/div&gt;&lt;hr&gt;</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#busqueda</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keyup</a:t>
            </a:r>
            <a:r>
              <a:rPr lang="es-419" sz="1150">
                <a:solidFill>
                  <a:srgbClr val="F6F6F4"/>
                </a:solidFill>
                <a:latin typeface="Courier New"/>
                <a:ea typeface="Courier New"/>
                <a:cs typeface="Courier New"/>
                <a:sym typeface="Courier New"/>
              </a:rPr>
              <a:t>(</a:t>
            </a:r>
            <a:r>
              <a:rPr lang="es-419" sz="1150">
                <a:solidFill>
                  <a:srgbClr val="F286C4"/>
                </a:solidFill>
                <a:latin typeface="Courier New"/>
                <a:ea typeface="Courier New"/>
                <a:cs typeface="Courier New"/>
                <a:sym typeface="Courier New"/>
              </a:rPr>
              <a:t>function</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 {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value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.target.value;</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filtrados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vestidos</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filter</a:t>
            </a:r>
            <a:r>
              <a:rPr lang="es-419" sz="1150">
                <a:solidFill>
                  <a:srgbClr val="F6F6F4"/>
                </a:solidFill>
                <a:latin typeface="Courier New"/>
                <a:ea typeface="Courier New"/>
                <a:cs typeface="Courier New"/>
                <a:sym typeface="Courier New"/>
              </a:rPr>
              <a:t>(</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=&gt;</a:t>
            </a:r>
            <a:r>
              <a:rPr lang="es-419" sz="1150">
                <a:solidFill>
                  <a:srgbClr val="F6F6F4"/>
                </a:solidFill>
                <a:latin typeface="Courier New"/>
                <a:ea typeface="Courier New"/>
                <a:cs typeface="Courier New"/>
                <a:sym typeface="Courier New"/>
              </a:rPr>
              <a:t>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.color.</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endParaRPr sz="11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.marca.</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generarVestidos</a:t>
            </a:r>
            <a:r>
              <a:rPr lang="es-419" sz="1150">
                <a:solidFill>
                  <a:srgbClr val="F6F6F4"/>
                </a:solidFill>
                <a:latin typeface="Courier New"/>
                <a:ea typeface="Courier New"/>
                <a:cs typeface="Courier New"/>
                <a:sym typeface="Courier New"/>
              </a:rPr>
              <a:t>(filtrados);</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9" name="Google Shape;1369;p15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3" name="Shape 1373"/>
        <p:cNvGrpSpPr/>
        <p:nvPr/>
      </p:nvGrpSpPr>
      <p:grpSpPr>
        <a:xfrm>
          <a:off x="0" y="0"/>
          <a:ext cx="0" cy="0"/>
          <a:chOff x="0" y="0"/>
          <a:chExt cx="0" cy="0"/>
        </a:xfrm>
      </p:grpSpPr>
      <p:sp>
        <p:nvSpPr>
          <p:cNvPr id="1374" name="Google Shape;1374;p16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375" name="Google Shape;1375;p16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376" name="Google Shape;1376;p16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0" name="Shape 1380"/>
        <p:cNvGrpSpPr/>
        <p:nvPr/>
      </p:nvGrpSpPr>
      <p:grpSpPr>
        <a:xfrm>
          <a:off x="0" y="0"/>
          <a:ext cx="0" cy="0"/>
          <a:chOff x="0" y="0"/>
          <a:chExt cx="0" cy="0"/>
        </a:xfrm>
      </p:grpSpPr>
      <p:pic>
        <p:nvPicPr>
          <p:cNvPr id="1381" name="Google Shape;1381;p16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82" name="Google Shape;1382;p16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6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manipulando el DOM. Luego, realizar al menos dos animaciones encadenadas sobre la misma.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388" name="Google Shape;1388;p16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IMAGEN ANIMADA</a:t>
            </a:r>
            <a:endParaRPr i="1" sz="2500">
              <a:latin typeface="Anton"/>
              <a:ea typeface="Anton"/>
              <a:cs typeface="Anton"/>
              <a:sym typeface="Anton"/>
            </a:endParaRPr>
          </a:p>
        </p:txBody>
      </p:sp>
      <p:pic>
        <p:nvPicPr>
          <p:cNvPr id="1389" name="Google Shape;1389;p16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90" name="Google Shape;1390;p162"/>
          <p:cNvGrpSpPr/>
          <p:nvPr/>
        </p:nvGrpSpPr>
        <p:grpSpPr>
          <a:xfrm>
            <a:off x="4461600" y="3558775"/>
            <a:ext cx="4527000" cy="985200"/>
            <a:chOff x="4442550" y="4038925"/>
            <a:chExt cx="4527000" cy="985200"/>
          </a:xfrm>
        </p:grpSpPr>
        <p:sp>
          <p:nvSpPr>
            <p:cNvPr id="1391" name="Google Shape;1391;p162"/>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“encadenar animaciones” consiste en disparar animaciones de forma secuencial. Dado que cada animación tiene una determinada duración en milisegundos, se recomienda emplear una proporcional entre ellas.</a:t>
              </a:r>
              <a:endParaRPr sz="1000">
                <a:solidFill>
                  <a:srgbClr val="8215BC"/>
                </a:solidFill>
                <a:latin typeface="Didact Gothic"/>
                <a:ea typeface="Didact Gothic"/>
                <a:cs typeface="Didact Gothic"/>
                <a:sym typeface="Didact Gothic"/>
              </a:endParaRPr>
            </a:p>
          </p:txBody>
        </p:sp>
        <p:pic>
          <p:nvPicPr>
            <p:cNvPr id="1392" name="Google Shape;1392;p16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393" name="Google Shape;1393;p162"/>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394" name="Google Shape;1394;p162"/>
          <p:cNvPicPr preferRelativeResize="0"/>
          <p:nvPr/>
        </p:nvPicPr>
        <p:blipFill rotWithShape="1">
          <a:blip r:embed="rId6">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63"/>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y un contenedor manipulando el DOM. Luego, realizar al menos tres animaciones encadenadas sobre la imagen, y por cada  transición variar el texto del contenedor.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400" name="Google Shape;1400;p16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BANNER ANIMADO</a:t>
            </a:r>
            <a:endParaRPr i="1" sz="2500">
              <a:latin typeface="Anton"/>
              <a:ea typeface="Anton"/>
              <a:cs typeface="Anton"/>
              <a:sym typeface="Anton"/>
            </a:endParaRPr>
          </a:p>
        </p:txBody>
      </p:sp>
      <p:pic>
        <p:nvPicPr>
          <p:cNvPr id="1401" name="Google Shape;1401;p16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02" name="Google Shape;1402;p163"/>
          <p:cNvGrpSpPr/>
          <p:nvPr/>
        </p:nvGrpSpPr>
        <p:grpSpPr>
          <a:xfrm>
            <a:off x="4572000" y="3718875"/>
            <a:ext cx="4527000" cy="985200"/>
            <a:chOff x="4442550" y="4038925"/>
            <a:chExt cx="4527000" cy="985200"/>
          </a:xfrm>
        </p:grpSpPr>
        <p:sp>
          <p:nvSpPr>
            <p:cNvPr id="1403" name="Google Shape;1403;p163"/>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Dado que es necesario modificar el interior del contenedor cada vez que concluye una animación sobre la imagen, es necesario emplear funciones callbacks para programar este cambio todas las veces que finalice la animación.</a:t>
              </a:r>
              <a:endParaRPr sz="1000">
                <a:solidFill>
                  <a:srgbClr val="8215BC"/>
                </a:solidFill>
                <a:latin typeface="Didact Gothic"/>
                <a:ea typeface="Didact Gothic"/>
                <a:cs typeface="Didact Gothic"/>
                <a:sym typeface="Didact Gothic"/>
              </a:endParaRPr>
            </a:p>
          </p:txBody>
        </p:sp>
        <p:pic>
          <p:nvPicPr>
            <p:cNvPr id="1404" name="Google Shape;1404;p163"/>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05" name="Google Shape;1405;p16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06" name="Google Shape;1406;p163"/>
          <p:cNvPicPr preferRelativeResize="0"/>
          <p:nvPr/>
        </p:nvPicPr>
        <p:blipFill>
          <a:blip r:embed="rId6">
            <a:alphaModFix/>
          </a:blip>
          <a:stretch>
            <a:fillRect/>
          </a:stretch>
        </p:blipFill>
        <p:spPr>
          <a:xfrm>
            <a:off x="192498" y="2253613"/>
            <a:ext cx="4131761" cy="63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86" name="Google Shape;186;p2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5</a:t>
            </a:r>
            <a:endParaRPr i="1" sz="3700">
              <a:latin typeface="Anton"/>
              <a:ea typeface="Anton"/>
              <a:cs typeface="Anton"/>
              <a:sym typeface="Anton"/>
            </a:endParaRPr>
          </a:p>
        </p:txBody>
      </p:sp>
      <p:sp>
        <p:nvSpPr>
          <p:cNvPr id="187" name="Google Shape;187;p29"/>
          <p:cNvSpPr txBox="1"/>
          <p:nvPr/>
        </p:nvSpPr>
        <p:spPr>
          <a:xfrm>
            <a:off x="631650" y="1626675"/>
            <a:ext cx="78807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8" name="Google Shape;188;p2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4"/>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a:t>
            </a:r>
            <a:r>
              <a:rPr lang="es-419">
                <a:solidFill>
                  <a:schemeClr val="dk1"/>
                </a:solidFill>
                <a:highlight>
                  <a:schemeClr val="lt1"/>
                </a:highlight>
                <a:latin typeface="Helvetica Neue Light"/>
                <a:ea typeface="Helvetica Neue Light"/>
                <a:cs typeface="Helvetica Neue Light"/>
                <a:sym typeface="Helvetica Neue Light"/>
              </a:rPr>
              <a:t>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animaciòn.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12" name="Google Shape;1412;p16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700">
                <a:latin typeface="Anton"/>
                <a:ea typeface="Anton"/>
                <a:cs typeface="Anton"/>
                <a:sym typeface="Anton"/>
              </a:rPr>
              <a:t>ENTRADA Y SALIDA ANIMADA</a:t>
            </a:r>
            <a:endParaRPr i="1" sz="2300">
              <a:latin typeface="Anton"/>
              <a:ea typeface="Anton"/>
              <a:cs typeface="Anton"/>
              <a:sym typeface="Anton"/>
            </a:endParaRPr>
          </a:p>
        </p:txBody>
      </p:sp>
      <p:pic>
        <p:nvPicPr>
          <p:cNvPr id="1413" name="Google Shape;1413;p16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14" name="Google Shape;1414;p164"/>
          <p:cNvGrpSpPr/>
          <p:nvPr/>
        </p:nvGrpSpPr>
        <p:grpSpPr>
          <a:xfrm>
            <a:off x="4572000" y="3850175"/>
            <a:ext cx="4527000" cy="985200"/>
            <a:chOff x="4442550" y="4017825"/>
            <a:chExt cx="4527000" cy="985200"/>
          </a:xfrm>
        </p:grpSpPr>
        <p:sp>
          <p:nvSpPr>
            <p:cNvPr id="1415" name="Google Shape;1415;p164"/>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Las animaciones son elementos que nos permiten distinguir entradas y salidas de forma gráfica. Si disparamos animaciones desde manejadores de eventos, los usuarios podrán divisar efectos en distintas partes a destacar de la aplicación.</a:t>
              </a:r>
              <a:endParaRPr sz="1000">
                <a:solidFill>
                  <a:srgbClr val="8215BC"/>
                </a:solidFill>
                <a:latin typeface="Didact Gothic"/>
                <a:ea typeface="Didact Gothic"/>
                <a:cs typeface="Didact Gothic"/>
                <a:sym typeface="Didact Gothic"/>
              </a:endParaRPr>
            </a:p>
          </p:txBody>
        </p:sp>
        <p:pic>
          <p:nvPicPr>
            <p:cNvPr id="1416" name="Google Shape;1416;p16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17" name="Google Shape;1417;p16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18" name="Google Shape;1418;p164"/>
          <p:cNvPicPr preferRelativeResize="0"/>
          <p:nvPr/>
        </p:nvPicPr>
        <p:blipFill>
          <a:blip r:embed="rId6">
            <a:alphaModFix/>
          </a:blip>
          <a:stretch>
            <a:fillRect/>
          </a:stretch>
        </p:blipFill>
        <p:spPr>
          <a:xfrm>
            <a:off x="104475" y="1125800"/>
            <a:ext cx="4305825" cy="29748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6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Incluir una estructura HTML manipulando el DOM, la cual contenga al menos dos radio buttons. 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click</a:t>
            </a:r>
            <a:r>
              <a:rPr lang="es-419" sz="1300">
                <a:solidFill>
                  <a:schemeClr val="dk1"/>
                </a:solidFill>
                <a:highlight>
                  <a:schemeClr val="lt1"/>
                </a:highlight>
                <a:latin typeface="Helvetica Neue Light"/>
                <a:ea typeface="Helvetica Neue Light"/>
                <a:cs typeface="Helvetica Neue Light"/>
                <a:sym typeface="Helvetica Neue Light"/>
              </a:rPr>
              <a:t> sobre los botones de la interfaz, y disparar diferentes animaciones por cada elemento.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Si las animaciones se realizan sobre la misma imagen o contenedor, se recomienda establecer un control sobre los botones, para evitar que las animaciones se superpongan. </a:t>
            </a: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300">
              <a:solidFill>
                <a:schemeClr val="dk1"/>
              </a:solidFill>
              <a:highlight>
                <a:srgbClr val="E0FF00"/>
              </a:highlight>
              <a:latin typeface="Helvetica Neue Light"/>
              <a:ea typeface="Helvetica Neue Light"/>
              <a:cs typeface="Helvetica Neue Light"/>
              <a:sym typeface="Helvetica Neue Light"/>
            </a:endParaRPr>
          </a:p>
        </p:txBody>
      </p:sp>
      <p:sp>
        <p:nvSpPr>
          <p:cNvPr id="1424" name="Google Shape;1424;p16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INTERFAZ ANIMADA</a:t>
            </a:r>
            <a:endParaRPr i="1" sz="2500">
              <a:latin typeface="Anton"/>
              <a:ea typeface="Anton"/>
              <a:cs typeface="Anton"/>
              <a:sym typeface="Anton"/>
            </a:endParaRPr>
          </a:p>
        </p:txBody>
      </p:sp>
      <p:pic>
        <p:nvPicPr>
          <p:cNvPr id="1425" name="Google Shape;1425;p16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26" name="Google Shape;1426;p165"/>
          <p:cNvGrpSpPr/>
          <p:nvPr/>
        </p:nvGrpSpPr>
        <p:grpSpPr>
          <a:xfrm>
            <a:off x="4572000" y="3795075"/>
            <a:ext cx="4527000" cy="985200"/>
            <a:chOff x="4442550" y="4038925"/>
            <a:chExt cx="4527000" cy="985200"/>
          </a:xfrm>
        </p:grpSpPr>
        <p:sp>
          <p:nvSpPr>
            <p:cNvPr id="1427" name="Google Shape;1427;p165"/>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800">
                  <a:solidFill>
                    <a:schemeClr val="dk1"/>
                  </a:solidFill>
                  <a:latin typeface="Didact Gothic"/>
                  <a:ea typeface="Didact Gothic"/>
                  <a:cs typeface="Didact Gothic"/>
                  <a:sym typeface="Didact Gothic"/>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800">
                  <a:solidFill>
                    <a:srgbClr val="8215BC"/>
                  </a:solidFill>
                  <a:latin typeface="Didact Gothic"/>
                  <a:ea typeface="Didact Gothic"/>
                  <a:cs typeface="Didact Gothic"/>
                  <a:sym typeface="Didact Gothic"/>
                </a:rPr>
                <a:t>delay,</a:t>
              </a:r>
              <a:r>
                <a:rPr lang="es-419" sz="800">
                  <a:solidFill>
                    <a:schemeClr val="dk1"/>
                  </a:solidFill>
                  <a:latin typeface="Didact Gothic"/>
                  <a:ea typeface="Didact Gothic"/>
                  <a:cs typeface="Didact Gothic"/>
                  <a:sym typeface="Didact Gothic"/>
                </a:rPr>
                <a:t> o desactivando eventos que disparan otras animación mientras una esté en curso.</a:t>
              </a:r>
              <a:endParaRPr sz="800">
                <a:solidFill>
                  <a:srgbClr val="8215BC"/>
                </a:solidFill>
                <a:latin typeface="Didact Gothic"/>
                <a:ea typeface="Didact Gothic"/>
                <a:cs typeface="Didact Gothic"/>
                <a:sym typeface="Didact Gothic"/>
              </a:endParaRPr>
            </a:p>
          </p:txBody>
        </p:sp>
        <p:pic>
          <p:nvPicPr>
            <p:cNvPr id="1428" name="Google Shape;1428;p16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29" name="Google Shape;1429;p165"/>
          <p:cNvPicPr preferRelativeResize="0"/>
          <p:nvPr/>
        </p:nvPicPr>
        <p:blipFill>
          <a:blip r:embed="rId5">
            <a:alphaModFix/>
          </a:blip>
          <a:stretch>
            <a:fillRect/>
          </a:stretch>
        </p:blipFill>
        <p:spPr>
          <a:xfrm>
            <a:off x="7823650" y="4771125"/>
            <a:ext cx="1186526" cy="330675"/>
          </a:xfrm>
          <a:prstGeom prst="rect">
            <a:avLst/>
          </a:prstGeom>
          <a:noFill/>
          <a:ln>
            <a:noFill/>
          </a:ln>
        </p:spPr>
      </p:pic>
      <p:pic>
        <p:nvPicPr>
          <p:cNvPr id="1430" name="Google Shape;1430;p165"/>
          <p:cNvPicPr preferRelativeResize="0"/>
          <p:nvPr/>
        </p:nvPicPr>
        <p:blipFill>
          <a:blip r:embed="rId6">
            <a:alphaModFix/>
          </a:blip>
          <a:stretch>
            <a:fillRect/>
          </a:stretch>
        </p:blipFill>
        <p:spPr>
          <a:xfrm>
            <a:off x="138600" y="971550"/>
            <a:ext cx="4267200" cy="3200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66"/>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Incluir un contenedor manipulando el DOM. El mismo debe representar un cronómetro, en el cual se modifique su contenido cada segundo, usando una animación.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Se recomienda crear una función con la cabecera </a:t>
            </a:r>
            <a:r>
              <a:rPr lang="es-419">
                <a:solidFill>
                  <a:srgbClr val="8215BC"/>
                </a:solidFill>
                <a:highlight>
                  <a:schemeClr val="lt1"/>
                </a:highlight>
                <a:latin typeface="Helvetica Neue Light"/>
                <a:ea typeface="Helvetica Neue Light"/>
                <a:cs typeface="Helvetica Neue Light"/>
                <a:sym typeface="Helvetica Neue Light"/>
              </a:rPr>
              <a:t>cronometro(selector)</a:t>
            </a:r>
            <a:r>
              <a:rPr lang="es-419">
                <a:solidFill>
                  <a:schemeClr val="dk1"/>
                </a:solidFill>
                <a:highlight>
                  <a:schemeClr val="lt1"/>
                </a:highlight>
                <a:latin typeface="Helvetica Neue Light"/>
                <a:ea typeface="Helvetica Neue Light"/>
                <a:cs typeface="Helvetica Neue Light"/>
                <a:sym typeface="Helvetica Neue Light"/>
              </a:rPr>
              <a:t>, dentro de la cual se codifiquen la lógica de modificación y animación cada ciertos segundos.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36" name="Google Shape;1436;p16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CRONÓMETRO ANIMADO</a:t>
            </a:r>
            <a:endParaRPr i="1" sz="2500">
              <a:latin typeface="Anton"/>
              <a:ea typeface="Anton"/>
              <a:cs typeface="Anton"/>
              <a:sym typeface="Anton"/>
            </a:endParaRPr>
          </a:p>
        </p:txBody>
      </p:sp>
      <p:pic>
        <p:nvPicPr>
          <p:cNvPr id="1437" name="Google Shape;1437;p16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38" name="Google Shape;1438;p166"/>
          <p:cNvGrpSpPr/>
          <p:nvPr/>
        </p:nvGrpSpPr>
        <p:grpSpPr>
          <a:xfrm>
            <a:off x="4572000" y="3795075"/>
            <a:ext cx="4527000" cy="985200"/>
            <a:chOff x="4442550" y="4038925"/>
            <a:chExt cx="4527000" cy="985200"/>
          </a:xfrm>
        </p:grpSpPr>
        <p:sp>
          <p:nvSpPr>
            <p:cNvPr id="1439" name="Google Shape;1439;p16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 (1) segundo equivale a mil (1000). El cronómetro deberá efectuar un animación cada segundo, modificando el interior del contendor escogido. Recordamos que podemos llamar a cualquier función dentro del callback de animación.</a:t>
              </a:r>
              <a:endParaRPr sz="1000">
                <a:solidFill>
                  <a:srgbClr val="8215BC"/>
                </a:solidFill>
                <a:latin typeface="Didact Gothic"/>
                <a:ea typeface="Didact Gothic"/>
                <a:cs typeface="Didact Gothic"/>
                <a:sym typeface="Didact Gothic"/>
              </a:endParaRPr>
            </a:p>
          </p:txBody>
        </p:sp>
        <p:pic>
          <p:nvPicPr>
            <p:cNvPr id="1440" name="Google Shape;1440;p16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41" name="Google Shape;1441;p16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42" name="Google Shape;1442;p166"/>
          <p:cNvPicPr preferRelativeResize="0"/>
          <p:nvPr/>
        </p:nvPicPr>
        <p:blipFill rotWithShape="1">
          <a:blip r:embed="rId6">
            <a:alphaModFix/>
          </a:blip>
          <a:srcRect b="0" l="8762" r="10844" t="0"/>
          <a:stretch/>
        </p:blipFill>
        <p:spPr>
          <a:xfrm>
            <a:off x="343275" y="136700"/>
            <a:ext cx="3969825" cy="48721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6" name="Shape 1446"/>
        <p:cNvGrpSpPr/>
        <p:nvPr/>
      </p:nvGrpSpPr>
      <p:grpSpPr>
        <a:xfrm>
          <a:off x="0" y="0"/>
          <a:ext cx="0" cy="0"/>
          <a:chOff x="0" y="0"/>
          <a:chExt cx="0" cy="0"/>
        </a:xfrm>
      </p:grpSpPr>
      <p:pic>
        <p:nvPicPr>
          <p:cNvPr id="1447" name="Google Shape;1447;p16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48" name="Google Shape;1448;p16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2" name="Shape 1452"/>
        <p:cNvGrpSpPr/>
        <p:nvPr/>
      </p:nvGrpSpPr>
      <p:grpSpPr>
        <a:xfrm>
          <a:off x="0" y="0"/>
          <a:ext cx="0" cy="0"/>
          <a:chOff x="0" y="0"/>
          <a:chExt cx="0" cy="0"/>
        </a:xfrm>
      </p:grpSpPr>
      <p:sp>
        <p:nvSpPr>
          <p:cNvPr id="1453" name="Google Shape;1453;p1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54" name="Google Shape;1454;p1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455" name="Google Shape;1455;p168"/>
          <p:cNvSpPr txBox="1"/>
          <p:nvPr/>
        </p:nvSpPr>
        <p:spPr>
          <a:xfrm>
            <a:off x="53975" y="1132850"/>
            <a:ext cx="8997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56" name="Google Shape;1456;p16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0" name="Shape 1460"/>
        <p:cNvGrpSpPr/>
        <p:nvPr/>
      </p:nvGrpSpPr>
      <p:grpSpPr>
        <a:xfrm>
          <a:off x="0" y="0"/>
          <a:ext cx="0" cy="0"/>
          <a:chOff x="0" y="0"/>
          <a:chExt cx="0" cy="0"/>
        </a:xfrm>
      </p:grpSpPr>
      <p:sp>
        <p:nvSpPr>
          <p:cNvPr id="1461" name="Google Shape;1461;p16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62" name="Google Shape;1462;p16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463" name="Google Shape;1463;p169"/>
          <p:cNvSpPr txBox="1"/>
          <p:nvPr/>
        </p:nvSpPr>
        <p:spPr>
          <a:xfrm>
            <a:off x="0" y="1093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64" name="Google Shape;1464;p16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8" name="Shape 1468"/>
        <p:cNvGrpSpPr/>
        <p:nvPr/>
      </p:nvGrpSpPr>
      <p:grpSpPr>
        <a:xfrm>
          <a:off x="0" y="0"/>
          <a:ext cx="0" cy="0"/>
          <a:chOff x="0" y="0"/>
          <a:chExt cx="0" cy="0"/>
        </a:xfrm>
      </p:grpSpPr>
      <p:sp>
        <p:nvSpPr>
          <p:cNvPr id="1469" name="Google Shape;1469;p17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0" name="Google Shape;1470;p17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471" name="Google Shape;1471;p170"/>
          <p:cNvSpPr txBox="1"/>
          <p:nvPr/>
        </p:nvSpPr>
        <p:spPr>
          <a:xfrm>
            <a:off x="369750" y="978850"/>
            <a:ext cx="8404500" cy="3579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72" name="Google Shape;1472;p17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6" name="Shape 1476"/>
        <p:cNvGrpSpPr/>
        <p:nvPr/>
      </p:nvGrpSpPr>
      <p:grpSpPr>
        <a:xfrm>
          <a:off x="0" y="0"/>
          <a:ext cx="0" cy="0"/>
          <a:chOff x="0" y="0"/>
          <a:chExt cx="0" cy="0"/>
        </a:xfrm>
      </p:grpSpPr>
      <p:sp>
        <p:nvSpPr>
          <p:cNvPr id="1477" name="Google Shape;1477;p17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8" name="Google Shape;1478;p171"/>
          <p:cNvSpPr txBox="1"/>
          <p:nvPr/>
        </p:nvSpPr>
        <p:spPr>
          <a:xfrm>
            <a:off x="667200" y="43650"/>
            <a:ext cx="78096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479" name="Google Shape;1479;p171"/>
          <p:cNvSpPr txBox="1"/>
          <p:nvPr/>
        </p:nvSpPr>
        <p:spPr>
          <a:xfrm>
            <a:off x="631650" y="670725"/>
            <a:ext cx="78807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0" name="Google Shape;1480;p17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4" name="Shape 1484"/>
        <p:cNvGrpSpPr/>
        <p:nvPr/>
      </p:nvGrpSpPr>
      <p:grpSpPr>
        <a:xfrm>
          <a:off x="0" y="0"/>
          <a:ext cx="0" cy="0"/>
          <a:chOff x="0" y="0"/>
          <a:chExt cx="0" cy="0"/>
        </a:xfrm>
      </p:grpSpPr>
      <p:sp>
        <p:nvSpPr>
          <p:cNvPr id="1485" name="Google Shape;1485;p17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86" name="Google Shape;1486;p17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487" name="Google Shape;1487;p172"/>
          <p:cNvSpPr txBox="1"/>
          <p:nvPr/>
        </p:nvSpPr>
        <p:spPr>
          <a:xfrm>
            <a:off x="631650" y="809325"/>
            <a:ext cx="78807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8" name="Google Shape;1488;p17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2" name="Shape 1492"/>
        <p:cNvGrpSpPr/>
        <p:nvPr/>
      </p:nvGrpSpPr>
      <p:grpSpPr>
        <a:xfrm>
          <a:off x="0" y="0"/>
          <a:ext cx="0" cy="0"/>
          <a:chOff x="0" y="0"/>
          <a:chExt cx="0" cy="0"/>
        </a:xfrm>
      </p:grpSpPr>
      <p:sp>
        <p:nvSpPr>
          <p:cNvPr id="1493" name="Google Shape;1493;p17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494" name="Google Shape;1494;p17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495" name="Google Shape;1495;p17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94" name="Google Shape;194;p3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95" name="Google Shape;195;p3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9" name="Shape 1499"/>
        <p:cNvGrpSpPr/>
        <p:nvPr/>
      </p:nvGrpSpPr>
      <p:grpSpPr>
        <a:xfrm>
          <a:off x="0" y="0"/>
          <a:ext cx="0" cy="0"/>
          <a:chOff x="0" y="0"/>
          <a:chExt cx="0" cy="0"/>
        </a:xfrm>
      </p:grpSpPr>
      <p:pic>
        <p:nvPicPr>
          <p:cNvPr id="1500" name="Google Shape;1500;p17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01" name="Google Shape;1501;p17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7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Solicitar el listado de publicaciones a la API JSONPlaceholder, usando una pretición AJAX (</a:t>
            </a:r>
            <a:r>
              <a:rPr lang="es-419" sz="1500" u="sng">
                <a:solidFill>
                  <a:schemeClr val="hlink"/>
                </a:solidFill>
                <a:highlight>
                  <a:schemeClr val="lt1"/>
                </a:highlight>
                <a:latin typeface="Helvetica Neue Light"/>
                <a:ea typeface="Helvetica Neue Light"/>
                <a:cs typeface="Helvetica Neue Light"/>
                <a:sym typeface="Helvetica Neue Light"/>
                <a:hlinkClick r:id="rId3"/>
              </a:rPr>
              <a:t>jsonplaceholder.typicode.com/posts</a:t>
            </a:r>
            <a:r>
              <a:rPr lang="es-419"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07" name="Google Shape;1507;p17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PUBLICACIONES</a:t>
            </a:r>
            <a:endParaRPr i="1" sz="2500">
              <a:latin typeface="Anton"/>
              <a:ea typeface="Anton"/>
              <a:cs typeface="Anton"/>
              <a:sym typeface="Anton"/>
            </a:endParaRPr>
          </a:p>
        </p:txBody>
      </p:sp>
      <p:pic>
        <p:nvPicPr>
          <p:cNvPr id="1508" name="Google Shape;1508;p175"/>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09" name="Google Shape;1509;p175"/>
          <p:cNvGrpSpPr/>
          <p:nvPr/>
        </p:nvGrpSpPr>
        <p:grpSpPr>
          <a:xfrm>
            <a:off x="4461600" y="3787375"/>
            <a:ext cx="4527000" cy="831300"/>
            <a:chOff x="4442550" y="4038925"/>
            <a:chExt cx="4527000" cy="831300"/>
          </a:xfrm>
        </p:grpSpPr>
        <p:sp>
          <p:nvSpPr>
            <p:cNvPr id="1510" name="Google Shape;1510;p175"/>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el método AJAX a emplear para obtener datos desde la API con jQuery es </a:t>
              </a:r>
              <a:r>
                <a:rPr lang="es-419" sz="1000">
                  <a:solidFill>
                    <a:srgbClr val="8215BC"/>
                  </a:solidFill>
                  <a:latin typeface="Didact Gothic"/>
                  <a:ea typeface="Didact Gothic"/>
                  <a:cs typeface="Didact Gothic"/>
                  <a:sym typeface="Didact Gothic"/>
                </a:rPr>
                <a:t>$.get()</a:t>
              </a:r>
              <a:r>
                <a:rPr lang="es-419" sz="1000">
                  <a:solidFill>
                    <a:schemeClr val="dk1"/>
                  </a:solidFill>
                  <a:latin typeface="Didact Gothic"/>
                  <a:ea typeface="Didact Gothic"/>
                  <a:cs typeface="Didact Gothic"/>
                  <a:sym typeface="Didact Gothic"/>
                </a:rPr>
                <a:t>. El HTML generado debe efectuarse en el callback de la petición, para visualizar la información correctamente.</a:t>
              </a:r>
              <a:endParaRPr sz="1000">
                <a:solidFill>
                  <a:srgbClr val="8215BC"/>
                </a:solidFill>
                <a:latin typeface="Didact Gothic"/>
                <a:ea typeface="Didact Gothic"/>
                <a:cs typeface="Didact Gothic"/>
                <a:sym typeface="Didact Gothic"/>
              </a:endParaRPr>
            </a:p>
          </p:txBody>
        </p:sp>
        <p:pic>
          <p:nvPicPr>
            <p:cNvPr id="1511" name="Google Shape;1511;p175"/>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12" name="Google Shape;1512;p175"/>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513" name="Google Shape;1513;p175"/>
          <p:cNvPicPr preferRelativeResize="0"/>
          <p:nvPr/>
        </p:nvPicPr>
        <p:blipFill>
          <a:blip r:embed="rId7">
            <a:alphaModFix/>
          </a:blip>
          <a:stretch>
            <a:fillRect/>
          </a:stretch>
        </p:blipFill>
        <p:spPr>
          <a:xfrm>
            <a:off x="0" y="0"/>
            <a:ext cx="4376400" cy="51435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76"/>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provincias de la  Argentina a la API Georef,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apis.datos.gob.ar/georef/api/provincias</a:t>
            </a:r>
            <a:r>
              <a:rPr lang="es-419" sz="1300">
                <a:solidFill>
                  <a:schemeClr val="dk1"/>
                </a:solidFill>
                <a:highlight>
                  <a:schemeClr val="lt1"/>
                </a:highlight>
                <a:latin typeface="Helvetica Neue Light"/>
                <a:ea typeface="Helvetica Neue Light"/>
                <a:cs typeface="Helvetica Neue Light"/>
                <a:sym typeface="Helvetica Neue Light"/>
              </a:rPr>
              <a:t>). Luego,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el ID de cada provincia obtenida.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último,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la provincia seleccionada.</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19" name="Google Shape;1519;p17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PROVINCIAS ARGENTINAS</a:t>
            </a:r>
            <a:endParaRPr i="1" sz="2500">
              <a:latin typeface="Anton"/>
              <a:ea typeface="Anton"/>
              <a:cs typeface="Anton"/>
              <a:sym typeface="Anton"/>
            </a:endParaRPr>
          </a:p>
        </p:txBody>
      </p:sp>
      <p:pic>
        <p:nvPicPr>
          <p:cNvPr id="1520" name="Google Shape;1520;p176"/>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21" name="Google Shape;1521;p176"/>
          <p:cNvGrpSpPr/>
          <p:nvPr/>
        </p:nvGrpSpPr>
        <p:grpSpPr>
          <a:xfrm>
            <a:off x="4461600" y="3787375"/>
            <a:ext cx="4527000" cy="985200"/>
            <a:chOff x="4442550" y="4038925"/>
            <a:chExt cx="4527000" cy="985200"/>
          </a:xfrm>
        </p:grpSpPr>
        <p:sp>
          <p:nvSpPr>
            <p:cNvPr id="1522" name="Google Shape;1522;p17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rgbClr val="8215BC"/>
                </a:solidFill>
                <a:latin typeface="Didact Gothic"/>
                <a:ea typeface="Didact Gothic"/>
                <a:cs typeface="Didact Gothic"/>
                <a:sym typeface="Didact Gothic"/>
              </a:endParaRPr>
            </a:p>
          </p:txBody>
        </p:sp>
        <p:pic>
          <p:nvPicPr>
            <p:cNvPr id="1523" name="Google Shape;1523;p176"/>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24" name="Google Shape;1524;p176"/>
          <p:cNvPicPr preferRelativeResize="0"/>
          <p:nvPr/>
        </p:nvPicPr>
        <p:blipFill>
          <a:blip r:embed="rId6">
            <a:alphaModFix/>
          </a:blip>
          <a:stretch>
            <a:fillRect/>
          </a:stretch>
        </p:blipFill>
        <p:spPr>
          <a:xfrm>
            <a:off x="7723550" y="4851325"/>
            <a:ext cx="1186526" cy="330675"/>
          </a:xfrm>
          <a:prstGeom prst="rect">
            <a:avLst/>
          </a:prstGeom>
          <a:noFill/>
          <a:ln>
            <a:noFill/>
          </a:ln>
        </p:spPr>
      </p:pic>
      <p:pic>
        <p:nvPicPr>
          <p:cNvPr id="1525" name="Google Shape;1525;p176"/>
          <p:cNvPicPr preferRelativeResize="0"/>
          <p:nvPr/>
        </p:nvPicPr>
        <p:blipFill rotWithShape="1">
          <a:blip r:embed="rId7">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77"/>
          <p:cNvSpPr txBox="1"/>
          <p:nvPr/>
        </p:nvSpPr>
        <p:spPr>
          <a:xfrm>
            <a:off x="4385875" y="1227825"/>
            <a:ext cx="46026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Usando el </a:t>
            </a:r>
            <a:r>
              <a:rPr lang="es-419" sz="1300">
                <a:solidFill>
                  <a:srgbClr val="8215BC"/>
                </a:solidFill>
                <a:highlight>
                  <a:schemeClr val="lt1"/>
                </a:highlight>
                <a:latin typeface="Helvetica Neue Light"/>
                <a:ea typeface="Helvetica Neue Light"/>
                <a:cs typeface="Helvetica Neue Light"/>
                <a:sym typeface="Helvetica Neue Light"/>
              </a:rPr>
              <a:t>select</a:t>
            </a:r>
            <a:r>
              <a:rPr lang="es-419" sz="1300">
                <a:solidFill>
                  <a:schemeClr val="dk1"/>
                </a:solidFill>
                <a:highlight>
                  <a:schemeClr val="lt1"/>
                </a:highlight>
                <a:latin typeface="Helvetica Neue Light"/>
                <a:ea typeface="Helvetica Neue Light"/>
                <a:cs typeface="Helvetica Neue Light"/>
                <a:sym typeface="Helvetica Neue Light"/>
              </a:rPr>
              <a:t> de provincias creado en la actividad 2, emplear el ID de la provincia seleccionada para solicitar al API Georef los municipios que le pertenecen. Por ejemplo, si el id de la provincia elegida tiene por valor ‘22’ de solicitud, es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apis.datos.gob.ar/georef/api/municipios?provincia=22</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rgbClr val="000000"/>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Luego,  por cada municipio obtenido,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31" name="Google Shape;1531;p17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MUNICIPIOS ARGENTINOS</a:t>
            </a:r>
            <a:endParaRPr i="1" sz="2500">
              <a:latin typeface="Anton"/>
              <a:ea typeface="Anton"/>
              <a:cs typeface="Anton"/>
              <a:sym typeface="Anton"/>
            </a:endParaRPr>
          </a:p>
        </p:txBody>
      </p:sp>
      <p:pic>
        <p:nvPicPr>
          <p:cNvPr id="1532" name="Google Shape;1532;p177"/>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33" name="Google Shape;1533;p177"/>
          <p:cNvGrpSpPr/>
          <p:nvPr/>
        </p:nvGrpSpPr>
        <p:grpSpPr>
          <a:xfrm>
            <a:off x="4461600" y="3739125"/>
            <a:ext cx="4527000" cy="985200"/>
            <a:chOff x="4442550" y="3914475"/>
            <a:chExt cx="4527000" cy="985200"/>
          </a:xfrm>
        </p:grpSpPr>
        <p:sp>
          <p:nvSpPr>
            <p:cNvPr id="1534" name="Google Shape;1534;p177"/>
            <p:cNvSpPr txBox="1"/>
            <p:nvPr/>
          </p:nvSpPr>
          <p:spPr>
            <a:xfrm>
              <a:off x="4442550" y="391447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totalidad de la información capaz de proveer un API puede estar dividida en diferentes rutas. En una API, podría ser necesario requerir el ID de cierto dato, para obtener información asociada a este usando una ruta. A esto se lo lama </a:t>
              </a:r>
              <a:r>
                <a:rPr lang="es-419" sz="1000" u="sng">
                  <a:solidFill>
                    <a:schemeClr val="hlink"/>
                  </a:solidFill>
                  <a:latin typeface="Didact Gothic"/>
                  <a:ea typeface="Didact Gothic"/>
                  <a:cs typeface="Didact Gothic"/>
                  <a:sym typeface="Didact Gothic"/>
                  <a:hlinkClick r:id="rId5"/>
                </a:rPr>
                <a:t>parámetro get.</a:t>
              </a:r>
              <a:endParaRPr sz="1000">
                <a:solidFill>
                  <a:srgbClr val="8215BC"/>
                </a:solidFill>
                <a:latin typeface="Didact Gothic"/>
                <a:ea typeface="Didact Gothic"/>
                <a:cs typeface="Didact Gothic"/>
                <a:sym typeface="Didact Gothic"/>
              </a:endParaRPr>
            </a:p>
          </p:txBody>
        </p:sp>
        <p:pic>
          <p:nvPicPr>
            <p:cNvPr id="1535" name="Google Shape;1535;p177"/>
            <p:cNvPicPr preferRelativeResize="0"/>
            <p:nvPr/>
          </p:nvPicPr>
          <p:blipFill rotWithShape="1">
            <a:blip r:embed="rId6">
              <a:alphaModFix/>
            </a:blip>
            <a:srcRect b="11598" l="20899" r="21303" t="9174"/>
            <a:stretch/>
          </p:blipFill>
          <p:spPr>
            <a:xfrm>
              <a:off x="4477650" y="4231275"/>
              <a:ext cx="407325" cy="558300"/>
            </a:xfrm>
            <a:prstGeom prst="rect">
              <a:avLst/>
            </a:prstGeom>
            <a:noFill/>
            <a:ln>
              <a:noFill/>
            </a:ln>
          </p:spPr>
        </p:pic>
      </p:grpSp>
      <p:pic>
        <p:nvPicPr>
          <p:cNvPr id="1536" name="Google Shape;1536;p177"/>
          <p:cNvPicPr preferRelativeResize="0"/>
          <p:nvPr/>
        </p:nvPicPr>
        <p:blipFill>
          <a:blip r:embed="rId7">
            <a:alphaModFix/>
          </a:blip>
          <a:stretch>
            <a:fillRect/>
          </a:stretch>
        </p:blipFill>
        <p:spPr>
          <a:xfrm>
            <a:off x="7731250" y="4743525"/>
            <a:ext cx="1186526" cy="330675"/>
          </a:xfrm>
          <a:prstGeom prst="rect">
            <a:avLst/>
          </a:prstGeom>
          <a:noFill/>
          <a:ln>
            <a:noFill/>
          </a:ln>
        </p:spPr>
      </p:pic>
      <p:pic>
        <p:nvPicPr>
          <p:cNvPr id="1537" name="Google Shape;1537;p177"/>
          <p:cNvPicPr preferRelativeResize="0"/>
          <p:nvPr/>
        </p:nvPicPr>
        <p:blipFill rotWithShape="1">
          <a:blip r:embed="rId8">
            <a:alphaModFix/>
          </a:blip>
          <a:srcRect b="0" l="9372" r="4249" t="0"/>
          <a:stretch/>
        </p:blipFill>
        <p:spPr>
          <a:xfrm>
            <a:off x="0" y="0"/>
            <a:ext cx="4385875" cy="5143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78"/>
          <p:cNvSpPr txBox="1"/>
          <p:nvPr/>
        </p:nvSpPr>
        <p:spPr>
          <a:xfrm>
            <a:off x="4671600" y="1083125"/>
            <a:ext cx="41070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estudiantes de hogwarts a la API Harry Potter,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hp-api.herokuapp.com/api/characters/students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cada estudiante debe existir un botón “Seleccionar”, que al ser presionado especifique la información de estudiante en una salida animada.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43" name="Google Shape;1543;p17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 </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HOGWARTS</a:t>
            </a:r>
            <a:endParaRPr i="1" sz="2500">
              <a:latin typeface="Anton"/>
              <a:ea typeface="Anton"/>
              <a:cs typeface="Anton"/>
              <a:sym typeface="Anton"/>
            </a:endParaRPr>
          </a:p>
        </p:txBody>
      </p:sp>
      <p:pic>
        <p:nvPicPr>
          <p:cNvPr id="1544" name="Google Shape;1544;p178"/>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45" name="Google Shape;1545;p178"/>
          <p:cNvGrpSpPr/>
          <p:nvPr/>
        </p:nvGrpSpPr>
        <p:grpSpPr>
          <a:xfrm>
            <a:off x="4461600" y="3766275"/>
            <a:ext cx="4527000" cy="985200"/>
            <a:chOff x="4442550" y="4017825"/>
            <a:chExt cx="4527000" cy="985200"/>
          </a:xfrm>
        </p:grpSpPr>
        <p:sp>
          <p:nvSpPr>
            <p:cNvPr id="1546" name="Google Shape;1546;p178"/>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000">
                <a:solidFill>
                  <a:srgbClr val="8215BC"/>
                </a:solidFill>
                <a:latin typeface="Didact Gothic"/>
                <a:ea typeface="Didact Gothic"/>
                <a:cs typeface="Didact Gothic"/>
                <a:sym typeface="Didact Gothic"/>
              </a:endParaRPr>
            </a:p>
          </p:txBody>
        </p:sp>
        <p:pic>
          <p:nvPicPr>
            <p:cNvPr id="1547" name="Google Shape;1547;p178"/>
            <p:cNvPicPr preferRelativeResize="0"/>
            <p:nvPr/>
          </p:nvPicPr>
          <p:blipFill rotWithShape="1">
            <a:blip r:embed="rId5">
              <a:alphaModFix/>
            </a:blip>
            <a:srcRect b="11598" l="20899" r="21303" t="9174"/>
            <a:stretch/>
          </p:blipFill>
          <p:spPr>
            <a:xfrm>
              <a:off x="4516150" y="4277475"/>
              <a:ext cx="407325" cy="558300"/>
            </a:xfrm>
            <a:prstGeom prst="rect">
              <a:avLst/>
            </a:prstGeom>
            <a:noFill/>
            <a:ln>
              <a:noFill/>
            </a:ln>
          </p:spPr>
        </p:pic>
      </p:grpSp>
      <p:pic>
        <p:nvPicPr>
          <p:cNvPr id="1548" name="Google Shape;1548;p178"/>
          <p:cNvPicPr preferRelativeResize="0"/>
          <p:nvPr/>
        </p:nvPicPr>
        <p:blipFill>
          <a:blip r:embed="rId6">
            <a:alphaModFix/>
          </a:blip>
          <a:stretch>
            <a:fillRect/>
          </a:stretch>
        </p:blipFill>
        <p:spPr>
          <a:xfrm>
            <a:off x="7723550" y="4782025"/>
            <a:ext cx="1186526" cy="330675"/>
          </a:xfrm>
          <a:prstGeom prst="rect">
            <a:avLst/>
          </a:prstGeom>
          <a:noFill/>
          <a:ln>
            <a:noFill/>
          </a:ln>
        </p:spPr>
      </p:pic>
      <p:pic>
        <p:nvPicPr>
          <p:cNvPr id="1549" name="Google Shape;1549;p178"/>
          <p:cNvPicPr preferRelativeResize="0"/>
          <p:nvPr/>
        </p:nvPicPr>
        <p:blipFill rotWithShape="1">
          <a:blip r:embed="rId7">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7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estudiantes obtenido desde la API en la actividad 4,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estudiantes cuyo valor en la propiedad coincida con el valor ingresado en la caja de busqueda.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55" name="Google Shape;1555;p17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ESTUDIANTES</a:t>
            </a:r>
            <a:endParaRPr i="1" sz="2600">
              <a:latin typeface="Anton"/>
              <a:ea typeface="Anton"/>
              <a:cs typeface="Anton"/>
              <a:sym typeface="Anton"/>
            </a:endParaRPr>
          </a:p>
        </p:txBody>
      </p:sp>
      <p:pic>
        <p:nvPicPr>
          <p:cNvPr id="1556" name="Google Shape;1556;p17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557" name="Google Shape;1557;p179"/>
          <p:cNvGrpSpPr/>
          <p:nvPr/>
        </p:nvGrpSpPr>
        <p:grpSpPr>
          <a:xfrm>
            <a:off x="4536900" y="3779675"/>
            <a:ext cx="4527000" cy="1046700"/>
            <a:chOff x="4442550" y="3985025"/>
            <a:chExt cx="4527000" cy="1046700"/>
          </a:xfrm>
        </p:grpSpPr>
        <p:sp>
          <p:nvSpPr>
            <p:cNvPr id="1558" name="Google Shape;1558;p179"/>
            <p:cNvSpPr txBox="1"/>
            <p:nvPr/>
          </p:nvSpPr>
          <p:spPr>
            <a:xfrm>
              <a:off x="4442550" y="39850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mientras los datos se soliciten al API, los mismos no están cargados en la aplicación. Esto implica que no se pueda realizar un búsqueda, hasta que el servidor responda la petición correctamente.</a:t>
              </a:r>
              <a:endParaRPr sz="1100">
                <a:latin typeface="Didact Gothic"/>
                <a:ea typeface="Didact Gothic"/>
                <a:cs typeface="Didact Gothic"/>
                <a:sym typeface="Didact Gothic"/>
              </a:endParaRPr>
            </a:p>
          </p:txBody>
        </p:sp>
        <p:pic>
          <p:nvPicPr>
            <p:cNvPr id="1559" name="Google Shape;1559;p17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560" name="Google Shape;1560;p179"/>
          <p:cNvPicPr preferRelativeResize="0"/>
          <p:nvPr/>
        </p:nvPicPr>
        <p:blipFill>
          <a:blip r:embed="rId5">
            <a:alphaModFix/>
          </a:blip>
          <a:stretch>
            <a:fillRect/>
          </a:stretch>
        </p:blipFill>
        <p:spPr>
          <a:xfrm>
            <a:off x="7802075" y="4812825"/>
            <a:ext cx="1186526" cy="330675"/>
          </a:xfrm>
          <a:prstGeom prst="rect">
            <a:avLst/>
          </a:prstGeom>
          <a:noFill/>
          <a:ln>
            <a:noFill/>
          </a:ln>
        </p:spPr>
      </p:pic>
      <p:pic>
        <p:nvPicPr>
          <p:cNvPr id="1561" name="Google Shape;1561;p179"/>
          <p:cNvPicPr preferRelativeResize="0"/>
          <p:nvPr/>
        </p:nvPicPr>
        <p:blipFill rotWithShape="1">
          <a:blip r:embed="rId6">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5" name="Shape 1565"/>
        <p:cNvGrpSpPr/>
        <p:nvPr/>
      </p:nvGrpSpPr>
      <p:grpSpPr>
        <a:xfrm>
          <a:off x="0" y="0"/>
          <a:ext cx="0" cy="0"/>
          <a:chOff x="0" y="0"/>
          <a:chExt cx="0" cy="0"/>
        </a:xfrm>
      </p:grpSpPr>
      <p:pic>
        <p:nvPicPr>
          <p:cNvPr id="1566" name="Google Shape;1566;p18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67" name="Google Shape;1567;p18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1" name="Shape 1571"/>
        <p:cNvGrpSpPr/>
        <p:nvPr/>
      </p:nvGrpSpPr>
      <p:grpSpPr>
        <a:xfrm>
          <a:off x="0" y="0"/>
          <a:ext cx="0" cy="0"/>
          <a:chOff x="0" y="0"/>
          <a:chExt cx="0" cy="0"/>
        </a:xfrm>
      </p:grpSpPr>
      <p:sp>
        <p:nvSpPr>
          <p:cNvPr id="1572" name="Google Shape;1572;p1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73" name="Google Shape;1573;p181"/>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74" name="Google Shape;1574;p181"/>
          <p:cNvSpPr txBox="1"/>
          <p:nvPr/>
        </p:nvSpPr>
        <p:spPr>
          <a:xfrm>
            <a:off x="631650" y="616000"/>
            <a:ext cx="78807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75" name="Google Shape;1575;p181"/>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9" name="Shape 1579"/>
        <p:cNvGrpSpPr/>
        <p:nvPr/>
      </p:nvGrpSpPr>
      <p:grpSpPr>
        <a:xfrm>
          <a:off x="0" y="0"/>
          <a:ext cx="0" cy="0"/>
          <a:chOff x="0" y="0"/>
          <a:chExt cx="0" cy="0"/>
        </a:xfrm>
      </p:grpSpPr>
      <p:sp>
        <p:nvSpPr>
          <p:cNvPr id="1580" name="Google Shape;1580;p18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1" name="Google Shape;1581;p182"/>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582" name="Google Shape;1582;p182"/>
          <p:cNvSpPr txBox="1"/>
          <p:nvPr/>
        </p:nvSpPr>
        <p:spPr>
          <a:xfrm>
            <a:off x="0" y="762150"/>
            <a:ext cx="9144000" cy="388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83" name="Google Shape;1583;p182"/>
          <p:cNvPicPr preferRelativeResize="0"/>
          <p:nvPr/>
        </p:nvPicPr>
        <p:blipFill>
          <a:blip r:embed="rId3">
            <a:alphaModFix/>
          </a:blip>
          <a:stretch>
            <a:fillRect/>
          </a:stretch>
        </p:blipFill>
        <p:spPr>
          <a:xfrm>
            <a:off x="7834550" y="4582750"/>
            <a:ext cx="1186526" cy="3306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7" name="Shape 1587"/>
        <p:cNvGrpSpPr/>
        <p:nvPr/>
      </p:nvGrpSpPr>
      <p:grpSpPr>
        <a:xfrm>
          <a:off x="0" y="0"/>
          <a:ext cx="0" cy="0"/>
          <a:chOff x="0" y="0"/>
          <a:chExt cx="0" cy="0"/>
        </a:xfrm>
      </p:grpSpPr>
      <p:sp>
        <p:nvSpPr>
          <p:cNvPr id="1588" name="Google Shape;1588;p18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9" name="Google Shape;1589;p183"/>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590" name="Google Shape;1590;p183"/>
          <p:cNvSpPr txBox="1"/>
          <p:nvPr/>
        </p:nvSpPr>
        <p:spPr>
          <a:xfrm>
            <a:off x="46200" y="727025"/>
            <a:ext cx="9144000" cy="352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1" name="Google Shape;1591;p183"/>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pic>
        <p:nvPicPr>
          <p:cNvPr id="200" name="Google Shape;200;p3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01" name="Google Shape;201;p3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5" name="Shape 1595"/>
        <p:cNvGrpSpPr/>
        <p:nvPr/>
      </p:nvGrpSpPr>
      <p:grpSpPr>
        <a:xfrm>
          <a:off x="0" y="0"/>
          <a:ext cx="0" cy="0"/>
          <a:chOff x="0" y="0"/>
          <a:chExt cx="0" cy="0"/>
        </a:xfrm>
      </p:grpSpPr>
      <p:sp>
        <p:nvSpPr>
          <p:cNvPr id="1596" name="Google Shape;1596;p18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97" name="Google Shape;1597;p184"/>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598" name="Google Shape;1598;p184"/>
          <p:cNvSpPr txBox="1"/>
          <p:nvPr/>
        </p:nvSpPr>
        <p:spPr>
          <a:xfrm>
            <a:off x="0" y="716925"/>
            <a:ext cx="9144000" cy="380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9" name="Google Shape;1599;p184"/>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3" name="Shape 1603"/>
        <p:cNvGrpSpPr/>
        <p:nvPr/>
      </p:nvGrpSpPr>
      <p:grpSpPr>
        <a:xfrm>
          <a:off x="0" y="0"/>
          <a:ext cx="0" cy="0"/>
          <a:chOff x="0" y="0"/>
          <a:chExt cx="0" cy="0"/>
        </a:xfrm>
      </p:grpSpPr>
      <p:sp>
        <p:nvSpPr>
          <p:cNvPr id="1604" name="Google Shape;1604;p18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05" name="Google Shape;1605;p185"/>
          <p:cNvSpPr txBox="1"/>
          <p:nvPr/>
        </p:nvSpPr>
        <p:spPr>
          <a:xfrm>
            <a:off x="667200" y="0"/>
            <a:ext cx="7809600" cy="7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606" name="Google Shape;1606;p185"/>
          <p:cNvSpPr txBox="1"/>
          <p:nvPr/>
        </p:nvSpPr>
        <p:spPr>
          <a:xfrm>
            <a:off x="106050" y="678525"/>
            <a:ext cx="89319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07" name="Google Shape;1607;p185"/>
          <p:cNvPicPr preferRelativeResize="0"/>
          <p:nvPr/>
        </p:nvPicPr>
        <p:blipFill>
          <a:blip r:embed="rId3">
            <a:alphaModFix/>
          </a:blip>
          <a:stretch>
            <a:fillRect/>
          </a:stretch>
        </p:blipFill>
        <p:spPr>
          <a:xfrm>
            <a:off x="7957475" y="4744450"/>
            <a:ext cx="1186526" cy="3306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1" name="Shape 1611"/>
        <p:cNvGrpSpPr/>
        <p:nvPr/>
      </p:nvGrpSpPr>
      <p:grpSpPr>
        <a:xfrm>
          <a:off x="0" y="0"/>
          <a:ext cx="0" cy="0"/>
          <a:chOff x="0" y="0"/>
          <a:chExt cx="0" cy="0"/>
        </a:xfrm>
      </p:grpSpPr>
      <p:sp>
        <p:nvSpPr>
          <p:cNvPr id="1612" name="Google Shape;1612;p18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613" name="Google Shape;1613;p18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614" name="Google Shape;1614;p18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8" name="Shape 1618"/>
        <p:cNvGrpSpPr/>
        <p:nvPr/>
      </p:nvGrpSpPr>
      <p:grpSpPr>
        <a:xfrm>
          <a:off x="0" y="0"/>
          <a:ext cx="0" cy="0"/>
          <a:chOff x="0" y="0"/>
          <a:chExt cx="0" cy="0"/>
        </a:xfrm>
      </p:grpSpPr>
      <p:pic>
        <p:nvPicPr>
          <p:cNvPr id="1619" name="Google Shape;1619;p18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20" name="Google Shape;1620;p18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88"/>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latin typeface="Helvetica Neue Light"/>
                <a:ea typeface="Helvetica Neue Light"/>
                <a:cs typeface="Helvetica Neue Light"/>
                <a:sym typeface="Helvetica Neue Light"/>
              </a:rPr>
              <a:t>Declarar un array de al menos tres (3) rutas, el cual usaremos para construir un simulador de tipo email.  La app tendrá una arquitectura single-page application, </a:t>
            </a:r>
            <a:r>
              <a:rPr lang="es-419">
                <a:solidFill>
                  <a:schemeClr val="dk1"/>
                </a:solidFill>
                <a:latin typeface="Helvetica Neue Light"/>
                <a:ea typeface="Helvetica Neue Light"/>
                <a:cs typeface="Helvetica Neue Light"/>
                <a:sym typeface="Helvetica Neue Light"/>
              </a:rPr>
              <a:t>y su funcionalidades mínimas deberán ser las siguientes:</a:t>
            </a:r>
            <a:endParaRPr>
              <a:solidFill>
                <a:schemeClr val="dk1"/>
              </a:solidFill>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a:t>
            </a:r>
            <a:r>
              <a:rPr lang="es-419" sz="1300">
                <a:solidFill>
                  <a:schemeClr val="dk1"/>
                </a:solidFill>
                <a:highlight>
                  <a:schemeClr val="lt1"/>
                </a:highlight>
                <a:latin typeface="Helvetica Neue Light"/>
                <a:ea typeface="Helvetica Neue Light"/>
                <a:cs typeface="Helvetica Neue Light"/>
                <a:sym typeface="Helvetica Neue Light"/>
              </a:rPr>
              <a:t>Enviar”: una interfaz para enviar mails.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“Enviados”: una interfaz para visualizar los enviados.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“Papelera”: una interfaz donde ver los mails eliminados.</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26" name="Google Shape;1626;p18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RUTAS</a:t>
            </a:r>
            <a:endParaRPr i="1" sz="2500">
              <a:latin typeface="Anton"/>
              <a:ea typeface="Anton"/>
              <a:cs typeface="Anton"/>
              <a:sym typeface="Anton"/>
            </a:endParaRPr>
          </a:p>
        </p:txBody>
      </p:sp>
      <p:pic>
        <p:nvPicPr>
          <p:cNvPr id="1627" name="Google Shape;1627;p18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628" name="Google Shape;1628;p188"/>
          <p:cNvGrpSpPr/>
          <p:nvPr/>
        </p:nvGrpSpPr>
        <p:grpSpPr>
          <a:xfrm>
            <a:off x="4537800" y="3711175"/>
            <a:ext cx="4527000" cy="985200"/>
            <a:chOff x="4442550" y="4038925"/>
            <a:chExt cx="4527000" cy="985200"/>
          </a:xfrm>
        </p:grpSpPr>
        <p:sp>
          <p:nvSpPr>
            <p:cNvPr id="1629" name="Google Shape;1629;p188"/>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una aplicación SPA presenta la característica de brindar un conjunto significante de funcionalidades, sin refrescar la página. Determinamos rutas para definir qué interfaz renderizar en la única página de la aplicación.</a:t>
              </a:r>
              <a:endParaRPr sz="1000">
                <a:solidFill>
                  <a:srgbClr val="8215BC"/>
                </a:solidFill>
                <a:latin typeface="Didact Gothic"/>
                <a:ea typeface="Didact Gothic"/>
                <a:cs typeface="Didact Gothic"/>
                <a:sym typeface="Didact Gothic"/>
              </a:endParaRPr>
            </a:p>
          </p:txBody>
        </p:sp>
        <p:pic>
          <p:nvPicPr>
            <p:cNvPr id="1630" name="Google Shape;1630;p18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31" name="Google Shape;1631;p188"/>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32" name="Google Shape;1632;p188"/>
          <p:cNvPicPr preferRelativeResize="0"/>
          <p:nvPr/>
        </p:nvPicPr>
        <p:blipFill rotWithShape="1">
          <a:blip r:embed="rId6">
            <a:alphaModFix/>
          </a:blip>
          <a:srcRect b="0" l="10960" r="0" t="0"/>
          <a:stretch/>
        </p:blipFill>
        <p:spPr>
          <a:xfrm>
            <a:off x="0" y="0"/>
            <a:ext cx="4404325" cy="514349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89"/>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300" u="sng">
                <a:solidFill>
                  <a:schemeClr val="accent5"/>
                </a:solidFill>
                <a:highlight>
                  <a:schemeClr val="lt1"/>
                </a:highlight>
                <a:latin typeface="Helvetica Neue Light"/>
                <a:ea typeface="Helvetica Neue Light"/>
                <a:cs typeface="Helvetica Neue Light"/>
                <a:sym typeface="Helvetica Neue Light"/>
                <a:hlinkClick r:id="rId3">
                  <a:extLst>
                    <a:ext uri="{A12FA001-AC4F-418D-AE19-62706E023703}">
                      <ahyp:hlinkClr val="tx"/>
                    </a:ext>
                  </a:extLst>
                </a:hlinkClick>
              </a:rPr>
              <a:t>jsonplaceholder.typicode.com/posts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Una vez confirmada la petición, instanciar un objeto </a:t>
            </a:r>
            <a:r>
              <a:rPr lang="es-419" sz="1300">
                <a:solidFill>
                  <a:srgbClr val="8215BC"/>
                </a:solidFill>
                <a:highlight>
                  <a:schemeClr val="lt1"/>
                </a:highlight>
                <a:latin typeface="Helvetica Neue Light"/>
                <a:ea typeface="Helvetica Neue Light"/>
                <a:cs typeface="Helvetica Neue Light"/>
                <a:sym typeface="Helvetica Neue Light"/>
              </a:rPr>
              <a:t>Email</a:t>
            </a:r>
            <a:r>
              <a:rPr lang="es-419" sz="1300">
                <a:solidFill>
                  <a:schemeClr val="dk1"/>
                </a:solidFill>
                <a:highlight>
                  <a:schemeClr val="lt1"/>
                </a:highlight>
                <a:latin typeface="Helvetica Neue Light"/>
                <a:ea typeface="Helvetica Neue Light"/>
                <a:cs typeface="Helvetica Neue Light"/>
                <a:sym typeface="Helvetica Neue Light"/>
              </a:rPr>
              <a:t>,</a:t>
            </a:r>
            <a:r>
              <a:rPr lang="es-419" sz="1300">
                <a:solidFill>
                  <a:srgbClr val="8215BC"/>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lt1"/>
                </a:highlight>
                <a:latin typeface="Helvetica Neue Light"/>
                <a:ea typeface="Helvetica Neue Light"/>
                <a:cs typeface="Helvetica Neue Light"/>
                <a:sym typeface="Helvetica Neue Light"/>
              </a:rPr>
              <a:t>y asociarlo a un array de emails, efectuando una salida de confirmación de envío al usuario.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38" name="Google Shape;1638;p18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a:t>
            </a:r>
            <a:r>
              <a:rPr i="1" lang="es-419" sz="2900">
                <a:solidFill>
                  <a:schemeClr val="dk1"/>
                </a:solidFill>
                <a:latin typeface="Anton"/>
                <a:ea typeface="Anton"/>
                <a:cs typeface="Anton"/>
                <a:sym typeface="Anton"/>
              </a:rPr>
              <a:t>ENVIAR </a:t>
            </a:r>
            <a:endParaRPr i="1" sz="2500">
              <a:latin typeface="Anton"/>
              <a:ea typeface="Anton"/>
              <a:cs typeface="Anton"/>
              <a:sym typeface="Anton"/>
            </a:endParaRPr>
          </a:p>
        </p:txBody>
      </p:sp>
      <p:pic>
        <p:nvPicPr>
          <p:cNvPr id="1639" name="Google Shape;1639;p189"/>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640" name="Google Shape;1640;p189"/>
          <p:cNvGrpSpPr/>
          <p:nvPr/>
        </p:nvGrpSpPr>
        <p:grpSpPr>
          <a:xfrm>
            <a:off x="4461600" y="3733475"/>
            <a:ext cx="4527000" cy="985200"/>
            <a:chOff x="4442550" y="3832625"/>
            <a:chExt cx="4527000" cy="985200"/>
          </a:xfrm>
        </p:grpSpPr>
        <p:sp>
          <p:nvSpPr>
            <p:cNvPr id="1641" name="Google Shape;1641;p189"/>
            <p:cNvSpPr txBox="1"/>
            <p:nvPr/>
          </p:nvSpPr>
          <p:spPr>
            <a:xfrm>
              <a:off x="4442550" y="38326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simulación del envío del mail, usando un POST con AJAX, nos permite codificar un comportamiento real de comunicación frontend-backend. Técnicamente, el email no se envía correctamente hasta que el backend confirme el envío.</a:t>
              </a:r>
              <a:endParaRPr sz="1000">
                <a:solidFill>
                  <a:srgbClr val="8215BC"/>
                </a:solidFill>
                <a:latin typeface="Didact Gothic"/>
                <a:ea typeface="Didact Gothic"/>
                <a:cs typeface="Didact Gothic"/>
                <a:sym typeface="Didact Gothic"/>
              </a:endParaRPr>
            </a:p>
          </p:txBody>
        </p:sp>
        <p:pic>
          <p:nvPicPr>
            <p:cNvPr id="1642" name="Google Shape;1642;p189"/>
            <p:cNvPicPr preferRelativeResize="0"/>
            <p:nvPr/>
          </p:nvPicPr>
          <p:blipFill rotWithShape="1">
            <a:blip r:embed="rId5">
              <a:alphaModFix/>
            </a:blip>
            <a:srcRect b="11598" l="20899" r="21303" t="9174"/>
            <a:stretch/>
          </p:blipFill>
          <p:spPr>
            <a:xfrm>
              <a:off x="4477650" y="4078875"/>
              <a:ext cx="407325" cy="558300"/>
            </a:xfrm>
            <a:prstGeom prst="rect">
              <a:avLst/>
            </a:prstGeom>
            <a:noFill/>
            <a:ln>
              <a:noFill/>
            </a:ln>
          </p:spPr>
        </p:pic>
      </p:grpSp>
      <p:pic>
        <p:nvPicPr>
          <p:cNvPr id="1643" name="Google Shape;1643;p189"/>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44" name="Google Shape;1644;p189"/>
          <p:cNvPicPr preferRelativeResize="0"/>
          <p:nvPr/>
        </p:nvPicPr>
        <p:blipFill rotWithShape="1">
          <a:blip r:embed="rId7">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90"/>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a:t>
            </a:r>
            <a:r>
              <a:rPr lang="es-419" sz="1300">
                <a:solidFill>
                  <a:srgbClr val="8215BC"/>
                </a:solidFill>
                <a:highlight>
                  <a:schemeClr val="lt1"/>
                </a:highlight>
                <a:latin typeface="Helvetica Neue Light"/>
                <a:ea typeface="Helvetica Neue Light"/>
                <a:cs typeface="Helvetica Neue Light"/>
                <a:sym typeface="Helvetica Neue Light"/>
              </a:rPr>
              <a:t> localstorage</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50" name="Google Shape;1650;p190"/>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ENVIADOS </a:t>
            </a:r>
            <a:endParaRPr i="1" sz="2500">
              <a:latin typeface="Anton"/>
              <a:ea typeface="Anton"/>
              <a:cs typeface="Anton"/>
              <a:sym typeface="Anton"/>
            </a:endParaRPr>
          </a:p>
        </p:txBody>
      </p:sp>
      <p:pic>
        <p:nvPicPr>
          <p:cNvPr id="1651" name="Google Shape;1651;p190"/>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52" name="Google Shape;1652;p190"/>
          <p:cNvGrpSpPr/>
          <p:nvPr/>
        </p:nvGrpSpPr>
        <p:grpSpPr>
          <a:xfrm>
            <a:off x="4520125" y="3504875"/>
            <a:ext cx="4527000" cy="1215900"/>
            <a:chOff x="4442550" y="3985025"/>
            <a:chExt cx="4527000" cy="1215900"/>
          </a:xfrm>
        </p:grpSpPr>
        <p:sp>
          <p:nvSpPr>
            <p:cNvPr id="1653" name="Google Shape;1653;p190"/>
            <p:cNvSpPr txBox="1"/>
            <p:nvPr/>
          </p:nvSpPr>
          <p:spPr>
            <a:xfrm>
              <a:off x="4442550" y="3985025"/>
              <a:ext cx="4527000" cy="1215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100">
                <a:solidFill>
                  <a:srgbClr val="8215BC"/>
                </a:solidFill>
                <a:latin typeface="Didact Gothic"/>
                <a:ea typeface="Didact Gothic"/>
                <a:cs typeface="Didact Gothic"/>
                <a:sym typeface="Didact Gothic"/>
              </a:endParaRPr>
            </a:p>
          </p:txBody>
        </p:sp>
        <p:pic>
          <p:nvPicPr>
            <p:cNvPr id="1654" name="Google Shape;1654;p190"/>
            <p:cNvPicPr preferRelativeResize="0"/>
            <p:nvPr/>
          </p:nvPicPr>
          <p:blipFill rotWithShape="1">
            <a:blip r:embed="rId4">
              <a:alphaModFix/>
            </a:blip>
            <a:srcRect b="11598" l="20899" r="21303" t="9174"/>
            <a:stretch/>
          </p:blipFill>
          <p:spPr>
            <a:xfrm>
              <a:off x="4477650" y="4307475"/>
              <a:ext cx="407325" cy="558300"/>
            </a:xfrm>
            <a:prstGeom prst="rect">
              <a:avLst/>
            </a:prstGeom>
            <a:noFill/>
            <a:ln>
              <a:noFill/>
            </a:ln>
          </p:spPr>
        </p:pic>
      </p:grpSp>
      <p:pic>
        <p:nvPicPr>
          <p:cNvPr id="1655" name="Google Shape;1655;p190"/>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56" name="Google Shape;1656;p190"/>
          <p:cNvPicPr preferRelativeResize="0"/>
          <p:nvPr/>
        </p:nvPicPr>
        <p:blipFill rotWithShape="1">
          <a:blip r:embed="rId6">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91"/>
          <p:cNvSpPr txBox="1"/>
          <p:nvPr/>
        </p:nvSpPr>
        <p:spPr>
          <a:xfrm>
            <a:off x="4496725" y="10754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En la interfaz de la actividad 3, agregar un botòn por cada email, </a:t>
            </a:r>
            <a:r>
              <a:rPr lang="es-419" sz="1300">
                <a:solidFill>
                  <a:schemeClr val="dk1"/>
                </a:solidFill>
                <a:latin typeface="Helvetica Neue Light"/>
                <a:ea typeface="Helvetica Neue Light"/>
                <a:cs typeface="Helvetica Neue Light"/>
                <a:sym typeface="Helvetica Neue Light"/>
              </a:rPr>
              <a:t>el cual al presionarlo elimine la instancia del array de enviados, asociando el objeto a una colección “papelera”.</a:t>
            </a:r>
            <a:r>
              <a:rPr lang="es-419" sz="1300">
                <a:solidFill>
                  <a:schemeClr val="dk1"/>
                </a:solidFill>
                <a:latin typeface="Helvetica Neue Light"/>
                <a:ea typeface="Helvetica Neue Light"/>
                <a:cs typeface="Helvetica Neue Light"/>
                <a:sym typeface="Helvetica Neue Light"/>
              </a:rPr>
              <a:t> Luego, renderizar una interfaz que permita visualizar los emails en papelera de la aplicación.</a:t>
            </a:r>
            <a:endParaRPr sz="13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También podemos manejar una respuesta del servidor, realizando una petición DELETE con AJAX a la API de JSONPlaceholder (jsonplaceholder.typicode.com/posts/1), por cada email enviado a la papelera.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p:txBody>
      </p:sp>
      <p:sp>
        <p:nvSpPr>
          <p:cNvPr id="1662" name="Google Shape;1662;p191"/>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PAPELERA</a:t>
            </a:r>
            <a:endParaRPr i="1" sz="2500">
              <a:latin typeface="Anton"/>
              <a:ea typeface="Anton"/>
              <a:cs typeface="Anton"/>
              <a:sym typeface="Anton"/>
            </a:endParaRPr>
          </a:p>
        </p:txBody>
      </p:sp>
      <p:pic>
        <p:nvPicPr>
          <p:cNvPr id="1663" name="Google Shape;1663;p191"/>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64" name="Google Shape;1664;p191"/>
          <p:cNvGrpSpPr/>
          <p:nvPr/>
        </p:nvGrpSpPr>
        <p:grpSpPr>
          <a:xfrm>
            <a:off x="4520125" y="3774225"/>
            <a:ext cx="4527000" cy="1046700"/>
            <a:chOff x="4442550" y="4089300"/>
            <a:chExt cx="4527000" cy="1046700"/>
          </a:xfrm>
        </p:grpSpPr>
        <p:sp>
          <p:nvSpPr>
            <p:cNvPr id="1665" name="Google Shape;1665;p191"/>
            <p:cNvSpPr txBox="1"/>
            <p:nvPr/>
          </p:nvSpPr>
          <p:spPr>
            <a:xfrm>
              <a:off x="4442550" y="4089300"/>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Con el método </a:t>
              </a:r>
              <a:r>
                <a:rPr lang="es-419" sz="1100">
                  <a:solidFill>
                    <a:srgbClr val="8215BC"/>
                  </a:solidFill>
                  <a:latin typeface="Didact Gothic"/>
                  <a:ea typeface="Didact Gothic"/>
                  <a:cs typeface="Didact Gothic"/>
                  <a:sym typeface="Didact Gothic"/>
                </a:rPr>
                <a:t>$.ajax() </a:t>
              </a:r>
              <a:r>
                <a:rPr lang="es-419" sz="1100">
                  <a:solidFill>
                    <a:schemeClr val="dk1"/>
                  </a:solidFill>
                  <a:latin typeface="Didact Gothic"/>
                  <a:ea typeface="Didact Gothic"/>
                  <a:cs typeface="Didact Gothic"/>
                  <a:sym typeface="Didact Gothic"/>
                </a:rPr>
                <a:t>de jQuery, podemos simular la petición DELETE. Generalmente,  el pedido de eliminación al backend se presupone uno a uno, por lo cual hay que enviar el ID del elemento a eliminar en la ruta.</a:t>
              </a:r>
              <a:endParaRPr sz="1100">
                <a:solidFill>
                  <a:schemeClr val="dk1"/>
                </a:solidFill>
                <a:latin typeface="Didact Gothic"/>
                <a:ea typeface="Didact Gothic"/>
                <a:cs typeface="Didact Gothic"/>
                <a:sym typeface="Didact Gothic"/>
              </a:endParaRPr>
            </a:p>
          </p:txBody>
        </p:sp>
        <p:pic>
          <p:nvPicPr>
            <p:cNvPr id="1666" name="Google Shape;1666;p19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67" name="Google Shape;1667;p191"/>
          <p:cNvPicPr preferRelativeResize="0"/>
          <p:nvPr/>
        </p:nvPicPr>
        <p:blipFill>
          <a:blip r:embed="rId5">
            <a:alphaModFix/>
          </a:blip>
          <a:stretch>
            <a:fillRect/>
          </a:stretch>
        </p:blipFill>
        <p:spPr>
          <a:xfrm>
            <a:off x="7731250" y="4820925"/>
            <a:ext cx="1186526" cy="330675"/>
          </a:xfrm>
          <a:prstGeom prst="rect">
            <a:avLst/>
          </a:prstGeom>
          <a:noFill/>
          <a:ln>
            <a:noFill/>
          </a:ln>
        </p:spPr>
      </p:pic>
      <p:pic>
        <p:nvPicPr>
          <p:cNvPr id="1668" name="Google Shape;1668;p191"/>
          <p:cNvPicPr preferRelativeResize="0"/>
          <p:nvPr/>
        </p:nvPicPr>
        <p:blipFill rotWithShape="1">
          <a:blip r:embed="rId6">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92"/>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Programar el </a:t>
            </a:r>
            <a:r>
              <a:rPr lang="es-419" sz="1200">
                <a:solidFill>
                  <a:srgbClr val="8215BC"/>
                </a:solidFill>
                <a:highlight>
                  <a:schemeClr val="lt1"/>
                </a:highlight>
                <a:latin typeface="Helvetica Neue Light"/>
                <a:ea typeface="Helvetica Neue Light"/>
                <a:cs typeface="Helvetica Neue Light"/>
                <a:sym typeface="Helvetica Neue Light"/>
              </a:rPr>
              <a:t>router SPA</a:t>
            </a:r>
            <a:r>
              <a:rPr lang="es-419" sz="1200">
                <a:solidFill>
                  <a:schemeClr val="dk1"/>
                </a:solidFill>
                <a:highlight>
                  <a:schemeClr val="lt1"/>
                </a:highlight>
                <a:latin typeface="Helvetica Neue Light"/>
                <a:ea typeface="Helvetica Neue Light"/>
                <a:cs typeface="Helvetica Neue Light"/>
                <a:sym typeface="Helvetica Neue Light"/>
              </a:rPr>
              <a:t>, que permitirá al usuario utilizar una interfaz en función del la ruta de acceso. El comportamiento del router de esta aplicación se resume a:</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“enviar”, cuando el usuario solicite la ruta asociada a “enviar”.</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“enviados”, cuando el usuario solicite la ruta asociada a “enviados”.</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“`papelera”, cuando el usuario solicite la ruta asociada a “papelera”.</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74" name="Google Shape;1674;p192"/>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ROUTER</a:t>
            </a:r>
            <a:endParaRPr i="1" sz="2500">
              <a:latin typeface="Anton"/>
              <a:ea typeface="Anton"/>
              <a:cs typeface="Anton"/>
              <a:sym typeface="Anton"/>
            </a:endParaRPr>
          </a:p>
        </p:txBody>
      </p:sp>
      <p:pic>
        <p:nvPicPr>
          <p:cNvPr id="1675" name="Google Shape;1675;p192"/>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76" name="Google Shape;1676;p192"/>
          <p:cNvGrpSpPr/>
          <p:nvPr/>
        </p:nvGrpSpPr>
        <p:grpSpPr>
          <a:xfrm>
            <a:off x="4520125" y="3733475"/>
            <a:ext cx="4527000" cy="985200"/>
            <a:chOff x="4442550" y="3985025"/>
            <a:chExt cx="4527000" cy="985200"/>
          </a:xfrm>
        </p:grpSpPr>
        <p:sp>
          <p:nvSpPr>
            <p:cNvPr id="1677" name="Google Shape;1677;p192"/>
            <p:cNvSpPr txBox="1"/>
            <p:nvPr/>
          </p:nvSpPr>
          <p:spPr>
            <a:xfrm>
              <a:off x="4442550" y="39850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El usuario puede solicitar una u otra ruta, haciendo clic en distintas etiquetas enlaces de la aplicación. Recordemos que la estrategia que mostramos en clase es emplear el </a:t>
              </a:r>
              <a:r>
                <a:rPr lang="es-419" sz="1000">
                  <a:solidFill>
                    <a:srgbClr val="8215BC"/>
                  </a:solidFill>
                  <a:latin typeface="Didact Gothic"/>
                  <a:ea typeface="Didact Gothic"/>
                  <a:cs typeface="Didact Gothic"/>
                  <a:sym typeface="Didact Gothic"/>
                </a:rPr>
                <a:t>hash(#)</a:t>
              </a:r>
              <a:r>
                <a:rPr lang="es-419" sz="1000">
                  <a:solidFill>
                    <a:schemeClr val="dk1"/>
                  </a:solidFill>
                  <a:latin typeface="Didact Gothic"/>
                  <a:ea typeface="Didact Gothic"/>
                  <a:cs typeface="Didact Gothic"/>
                  <a:sym typeface="Didact Gothic"/>
                </a:rPr>
                <a:t>, y detectar el evento </a:t>
              </a:r>
              <a:r>
                <a:rPr lang="es-419" sz="1000" u="sng">
                  <a:solidFill>
                    <a:schemeClr val="hlink"/>
                  </a:solidFill>
                  <a:latin typeface="Didact Gothic"/>
                  <a:ea typeface="Didact Gothic"/>
                  <a:cs typeface="Didact Gothic"/>
                  <a:sym typeface="Didact Gothic"/>
                  <a:hlinkClick r:id="rId4"/>
                </a:rPr>
                <a:t>hashchange</a:t>
              </a:r>
              <a:r>
                <a:rPr lang="es-419" sz="1000">
                  <a:solidFill>
                    <a:schemeClr val="dk1"/>
                  </a:solidFill>
                  <a:latin typeface="Didact Gothic"/>
                  <a:ea typeface="Didact Gothic"/>
                  <a:cs typeface="Didact Gothic"/>
                  <a:sym typeface="Didact Gothic"/>
                </a:rPr>
                <a:t> para determinar la solicitud de cambio de ruta.</a:t>
              </a:r>
              <a:endParaRPr sz="1000">
                <a:solidFill>
                  <a:srgbClr val="8215BC"/>
                </a:solidFill>
                <a:latin typeface="Didact Gothic"/>
                <a:ea typeface="Didact Gothic"/>
                <a:cs typeface="Didact Gothic"/>
                <a:sym typeface="Didact Gothic"/>
              </a:endParaRPr>
            </a:p>
          </p:txBody>
        </p:sp>
        <p:pic>
          <p:nvPicPr>
            <p:cNvPr id="1678" name="Google Shape;1678;p19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679" name="Google Shape;1679;p192"/>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80" name="Google Shape;1680;p192"/>
          <p:cNvPicPr preferRelativeResize="0"/>
          <p:nvPr/>
        </p:nvPicPr>
        <p:blipFill rotWithShape="1">
          <a:blip r:embed="rId7">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4" name="Shape 1684"/>
        <p:cNvGrpSpPr/>
        <p:nvPr/>
      </p:nvGrpSpPr>
      <p:grpSpPr>
        <a:xfrm>
          <a:off x="0" y="0"/>
          <a:ext cx="0" cy="0"/>
          <a:chOff x="0" y="0"/>
          <a:chExt cx="0" cy="0"/>
        </a:xfrm>
      </p:grpSpPr>
      <p:pic>
        <p:nvPicPr>
          <p:cNvPr id="1685" name="Google Shape;1685;p19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86" name="Google Shape;1686;p19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nombre.</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mismo es igual a otro nombre almacenado en una variable,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“Fui yo”</a:t>
            </a:r>
            <a:r>
              <a:rPr lang="es-419"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“Yo no fui”</a:t>
            </a:r>
            <a:r>
              <a:rPr lang="es-419" sz="18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07" name="Google Shape;207;p3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YO NO FUI</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08" name="Google Shape;208;p3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09" name="Google Shape;209;p32"/>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sp>
        <p:nvSpPr>
          <p:cNvPr id="210" name="Google Shape;210;p32"/>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valor del nombre a comparar es a elección. Recordemos que con la sentencia if podemos determinar qué bloque se ejecuta en el programa.</a:t>
            </a:r>
            <a:endParaRPr sz="1200">
              <a:latin typeface="Didact Gothic"/>
              <a:ea typeface="Didact Gothic"/>
              <a:cs typeface="Didact Gothic"/>
              <a:sym typeface="Didact Gothic"/>
            </a:endParaRPr>
          </a:p>
        </p:txBody>
      </p:sp>
      <p:pic>
        <p:nvPicPr>
          <p:cNvPr id="211" name="Google Shape;211;p32"/>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12" name="Google Shape;212;p32"/>
          <p:cNvPicPr preferRelativeResize="0"/>
          <p:nvPr/>
        </p:nvPicPr>
        <p:blipFill>
          <a:blip r:embed="rId6">
            <a:alphaModFix/>
          </a:blip>
          <a:stretch>
            <a:fillRect/>
          </a:stretch>
        </p:blipFill>
        <p:spPr>
          <a:xfrm>
            <a:off x="7726500" y="4710625"/>
            <a:ext cx="1186526" cy="3306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0" name="Shape 1690"/>
        <p:cNvGrpSpPr/>
        <p:nvPr/>
      </p:nvGrpSpPr>
      <p:grpSpPr>
        <a:xfrm>
          <a:off x="0" y="0"/>
          <a:ext cx="0" cy="0"/>
          <a:chOff x="0" y="0"/>
          <a:chExt cx="0" cy="0"/>
        </a:xfrm>
      </p:grpSpPr>
      <p:sp>
        <p:nvSpPr>
          <p:cNvPr id="1691" name="Google Shape;1691;p1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92" name="Google Shape;1692;p1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693" name="Google Shape;1693;p194"/>
          <p:cNvSpPr txBox="1"/>
          <p:nvPr/>
        </p:nvSpPr>
        <p:spPr>
          <a:xfrm>
            <a:off x="631650" y="1502450"/>
            <a:ext cx="78807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94" name="Google Shape;1694;p1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8" name="Shape 1698"/>
        <p:cNvGrpSpPr/>
        <p:nvPr/>
      </p:nvGrpSpPr>
      <p:grpSpPr>
        <a:xfrm>
          <a:off x="0" y="0"/>
          <a:ext cx="0" cy="0"/>
          <a:chOff x="0" y="0"/>
          <a:chExt cx="0" cy="0"/>
        </a:xfrm>
      </p:grpSpPr>
      <p:sp>
        <p:nvSpPr>
          <p:cNvPr id="1699" name="Google Shape;1699;p19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0" name="Google Shape;1700;p19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1" name="Google Shape;1701;p19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02" name="Google Shape;1702;p19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6" name="Shape 1706"/>
        <p:cNvGrpSpPr/>
        <p:nvPr/>
      </p:nvGrpSpPr>
      <p:grpSpPr>
        <a:xfrm>
          <a:off x="0" y="0"/>
          <a:ext cx="0" cy="0"/>
          <a:chOff x="0" y="0"/>
          <a:chExt cx="0" cy="0"/>
        </a:xfrm>
      </p:grpSpPr>
      <p:sp>
        <p:nvSpPr>
          <p:cNvPr id="1707" name="Google Shape;1707;p19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8" name="Google Shape;1708;p196"/>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9" name="Google Shape;1709;p196"/>
          <p:cNvSpPr txBox="1"/>
          <p:nvPr/>
        </p:nvSpPr>
        <p:spPr>
          <a:xfrm>
            <a:off x="631650" y="739175"/>
            <a:ext cx="78807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0" name="Google Shape;1710;p19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14" name="Shape 1714"/>
        <p:cNvGrpSpPr/>
        <p:nvPr/>
      </p:nvGrpSpPr>
      <p:grpSpPr>
        <a:xfrm>
          <a:off x="0" y="0"/>
          <a:ext cx="0" cy="0"/>
          <a:chOff x="0" y="0"/>
          <a:chExt cx="0" cy="0"/>
        </a:xfrm>
      </p:grpSpPr>
      <p:sp>
        <p:nvSpPr>
          <p:cNvPr id="1715" name="Google Shape;1715;p19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16" name="Google Shape;1716;p19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717" name="Google Shape;1717;p197"/>
          <p:cNvSpPr txBox="1"/>
          <p:nvPr/>
        </p:nvSpPr>
        <p:spPr>
          <a:xfrm>
            <a:off x="631650" y="1179050"/>
            <a:ext cx="7880700" cy="342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8" name="Google Shape;1718;p19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22" name="Shape 1722"/>
        <p:cNvGrpSpPr/>
        <p:nvPr/>
      </p:nvGrpSpPr>
      <p:grpSpPr>
        <a:xfrm>
          <a:off x="0" y="0"/>
          <a:ext cx="0" cy="0"/>
          <a:chOff x="0" y="0"/>
          <a:chExt cx="0" cy="0"/>
        </a:xfrm>
      </p:grpSpPr>
      <p:sp>
        <p:nvSpPr>
          <p:cNvPr id="1723" name="Google Shape;1723;p19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24" name="Google Shape;1724;p19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725" name="Google Shape;1725;p19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6" name="Google Shape;1726;p19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0" name="Shape 1730"/>
        <p:cNvGrpSpPr/>
        <p:nvPr/>
      </p:nvGrpSpPr>
      <p:grpSpPr>
        <a:xfrm>
          <a:off x="0" y="0"/>
          <a:ext cx="0" cy="0"/>
          <a:chOff x="0" y="0"/>
          <a:chExt cx="0" cy="0"/>
        </a:xfrm>
      </p:grpSpPr>
      <p:sp>
        <p:nvSpPr>
          <p:cNvPr id="1731" name="Google Shape;1731;p19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32" name="Google Shape;1732;p199"/>
          <p:cNvSpPr txBox="1"/>
          <p:nvPr/>
        </p:nvSpPr>
        <p:spPr>
          <a:xfrm>
            <a:off x="6848400" y="43650"/>
            <a:ext cx="2295600" cy="18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2800">
                <a:solidFill>
                  <a:schemeClr val="dk1"/>
                </a:solidFill>
                <a:latin typeface="Anton"/>
                <a:ea typeface="Anton"/>
                <a:cs typeface="Anton"/>
                <a:sym typeface="Anton"/>
              </a:rPr>
              <a:t>SOLUCIÓN PROPUESTA ACTIVIDAD 5</a:t>
            </a:r>
            <a:endParaRPr i="1" sz="2800">
              <a:latin typeface="Anton"/>
              <a:ea typeface="Anton"/>
              <a:cs typeface="Anton"/>
              <a:sym typeface="Anton"/>
            </a:endParaRPr>
          </a:p>
        </p:txBody>
      </p:sp>
      <p:sp>
        <p:nvSpPr>
          <p:cNvPr id="1733" name="Google Shape;1733;p199"/>
          <p:cNvSpPr txBox="1"/>
          <p:nvPr/>
        </p:nvSpPr>
        <p:spPr>
          <a:xfrm>
            <a:off x="0" y="0"/>
            <a:ext cx="6848400" cy="551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&lt;nav&gt;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href="#/enviar"          class="button"&gt;ENVIAR&lt;/a&gt;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href="#/enviados" class="button"&gt;ENVIADOS&lt;/a&gt;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href="#/papelera" class="button"&gt;PAPELERA&lt;/a&gt;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&lt;/nav&gt;`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id="app" style="height: 1000px;"&gt;&lt;/div&gt;`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//FUNCIONES PARA OBTENER Y GENERAR LA RUTA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location</a:t>
            </a:r>
            <a:r>
              <a:rPr lang="es-419" sz="950">
                <a:solidFill>
                  <a:srgbClr val="F6F6F4"/>
                </a:solidFill>
                <a:latin typeface="Courier New"/>
                <a:ea typeface="Courier New"/>
                <a:cs typeface="Courier New"/>
                <a:sym typeface="Courier New"/>
              </a:rPr>
              <a:t>.hash.</a:t>
            </a:r>
            <a:r>
              <a:rPr lang="es-419" sz="950">
                <a:solidFill>
                  <a:srgbClr val="62E884"/>
                </a:solidFill>
                <a:latin typeface="Courier New"/>
                <a:ea typeface="Courier New"/>
                <a:cs typeface="Courier New"/>
                <a:sym typeface="Courier New"/>
              </a:rPr>
              <a:t>slice</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1</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toLowerCase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find</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.path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undefined</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 ROUTER</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//OBTENER RUTA ACTUAL</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 LLAMAMOS AL MÈTODO CORRESPONDIENTE PARA LA ACCIÒN ENCONTRADA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switch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enviar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enviarRender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listar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eliminados</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eliminadosRender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default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 404 - PAGINA NO ENCONTRADA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LA CARGA DE LA VENTANA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load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UN CAMBIO EN EL HASH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hashchange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34" name="Google Shape;1734;p19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una (1) tecla.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se presiona “y” (minúscula), o “Y” (mayúscula),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“Correcto”</a:t>
            </a:r>
            <a:r>
              <a:rPr lang="es-419" sz="1800">
                <a:solidFill>
                  <a:schemeClr val="dk1"/>
                </a:solidFill>
                <a:highlight>
                  <a:schemeClr val="lt1"/>
                </a:highlight>
                <a:latin typeface="Helvetica Neue Light"/>
                <a:ea typeface="Helvetica Neue Light"/>
                <a:cs typeface="Helvetica Neue Light"/>
                <a:sym typeface="Helvetica Neue Light"/>
              </a:rPr>
              <a:t>. 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“Error</a:t>
            </a:r>
            <a:r>
              <a:rPr lang="es-419" sz="1800">
                <a:solidFill>
                  <a:schemeClr val="dk1"/>
                </a:solidFill>
                <a:highlight>
                  <a:srgbClr val="E0FF00"/>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18" name="Google Shape;218;p33"/>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PRESIONAR Y</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19" name="Google Shape;219;p33"/>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20" name="Google Shape;220;p33"/>
          <p:cNvPicPr preferRelativeResize="0"/>
          <p:nvPr/>
        </p:nvPicPr>
        <p:blipFill>
          <a:blip r:embed="rId4">
            <a:alphaModFix/>
          </a:blip>
          <a:stretch>
            <a:fillRect/>
          </a:stretch>
        </p:blipFill>
        <p:spPr>
          <a:xfrm>
            <a:off x="0" y="0"/>
            <a:ext cx="4260000" cy="5143500"/>
          </a:xfrm>
          <a:prstGeom prst="rect">
            <a:avLst/>
          </a:prstGeom>
          <a:noFill/>
          <a:ln>
            <a:noFill/>
          </a:ln>
        </p:spPr>
      </p:pic>
      <p:sp>
        <p:nvSpPr>
          <p:cNvPr id="221" name="Google Shape;221;p33"/>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En JS 'y' minúscula  es distinto de 'Y' mayúscula. Si queremos verificar ambas comparaciones en un if, es necesario emplear el operador booleano  &amp;&amp; (and)</a:t>
            </a:r>
            <a:endParaRPr sz="1200">
              <a:latin typeface="Didact Gothic"/>
              <a:ea typeface="Didact Gothic"/>
              <a:cs typeface="Didact Gothic"/>
              <a:sym typeface="Didact Gothic"/>
            </a:endParaRPr>
          </a:p>
        </p:txBody>
      </p:sp>
      <p:pic>
        <p:nvPicPr>
          <p:cNvPr id="222" name="Google Shape;222;p33"/>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23" name="Google Shape;223;p33"/>
          <p:cNvPicPr preferRelativeResize="0"/>
          <p:nvPr/>
        </p:nvPicPr>
        <p:blipFill>
          <a:blip r:embed="rId6">
            <a:alphaModFix/>
          </a:blip>
          <a:stretch>
            <a:fillRect/>
          </a:stretch>
        </p:blipFill>
        <p:spPr>
          <a:xfrm>
            <a:off x="7644925" y="47212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nvSpPr>
        <p:spPr>
          <a:xfrm>
            <a:off x="2110125" y="2345950"/>
            <a:ext cx="57114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800">
                <a:solidFill>
                  <a:schemeClr val="dk1"/>
                </a:solidFill>
                <a:latin typeface="Helvetica Neue Light"/>
                <a:ea typeface="Helvetica Neue Light"/>
                <a:cs typeface="Helvetica Neue Light"/>
                <a:sym typeface="Helvetica Neue Light"/>
              </a:rPr>
              <a:t>¡Tu opinión acerca del booklet es muy importante para nosotros! Respondiendo la siguiente </a:t>
            </a:r>
            <a:r>
              <a:rPr b="1" lang="es-419" sz="1800">
                <a:solidFill>
                  <a:schemeClr val="dk1"/>
                </a:solidFill>
                <a:latin typeface="Helvetica Neue"/>
                <a:ea typeface="Helvetica Neue"/>
                <a:cs typeface="Helvetica Neue"/>
                <a:sym typeface="Helvetica Neue"/>
              </a:rPr>
              <a:t>encuesta anónima</a:t>
            </a:r>
            <a:r>
              <a:rPr lang="es-419" sz="1800">
                <a:solidFill>
                  <a:schemeClr val="dk1"/>
                </a:solidFill>
                <a:latin typeface="Helvetica Neue Light"/>
                <a:ea typeface="Helvetica Neue Light"/>
                <a:cs typeface="Helvetica Neue Light"/>
                <a:sym typeface="Helvetica Neue Light"/>
              </a:rPr>
              <a:t>, nos ayudas a seguir mejorando la calidad de nuestras propuestas pedagógicas. Agradecemos tu tiempo para completarla:</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419" sz="1800">
                <a:solidFill>
                  <a:schemeClr val="dk1"/>
                </a:solidFill>
                <a:latin typeface="Helvetica Neue Light"/>
                <a:ea typeface="Helvetica Neue Light"/>
                <a:cs typeface="Helvetica Neue Light"/>
                <a:sym typeface="Helvetica Neue Light"/>
              </a:rPr>
              <a:t>haz clic </a:t>
            </a:r>
            <a:r>
              <a:rPr lang="es-419" sz="18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s-419" sz="1800">
                <a:solidFill>
                  <a:srgbClr val="1155CC"/>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para comenzar.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67" name="Google Shape;67;p1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8" name="Google Shape;68;p1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4000">
              <a:latin typeface="Anton"/>
              <a:ea typeface="Anton"/>
              <a:cs typeface="Anton"/>
              <a:sym typeface="Anton"/>
            </a:endParaRPr>
          </a:p>
        </p:txBody>
      </p:sp>
      <p:pic>
        <p:nvPicPr>
          <p:cNvPr id="69" name="Google Shape;69;p16"/>
          <p:cNvPicPr preferRelativeResize="0"/>
          <p:nvPr/>
        </p:nvPicPr>
        <p:blipFill>
          <a:blip r:embed="rId5">
            <a:alphaModFix/>
          </a:blip>
          <a:stretch>
            <a:fillRect/>
          </a:stretch>
        </p:blipFill>
        <p:spPr>
          <a:xfrm>
            <a:off x="4372563" y="6362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nvSpPr>
        <p:spPr>
          <a:xfrm>
            <a:off x="4912500" y="1237925"/>
            <a:ext cx="39729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1 y 4,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Homero” si es 1.</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Marge” si es 2.</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Bart” si es 3.</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Lisa” si es 4.</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29" name="Google Shape;229;p34"/>
          <p:cNvSpPr txBox="1"/>
          <p:nvPr/>
        </p:nvSpPr>
        <p:spPr>
          <a:xfrm>
            <a:off x="4692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ESCOGER PERSONAJE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30" name="Google Shape;230;p34"/>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sp>
        <p:nvSpPr>
          <p:cNvPr id="231" name="Google Shape;231;p34"/>
          <p:cNvSpPr txBox="1"/>
          <p:nvPr/>
        </p:nvSpPr>
        <p:spPr>
          <a:xfrm>
            <a:off x="4511500" y="38643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Todo valor que ingresa por prompt es un string. Si queremos verificar si es un número (obviando el tipo de dato), se recomienda siempre comparar por igualdad parcial (==).</a:t>
            </a:r>
            <a:endParaRPr sz="1200">
              <a:latin typeface="Didact Gothic"/>
              <a:ea typeface="Didact Gothic"/>
              <a:cs typeface="Didact Gothic"/>
              <a:sym typeface="Didact Gothic"/>
            </a:endParaRPr>
          </a:p>
        </p:txBody>
      </p:sp>
      <p:pic>
        <p:nvPicPr>
          <p:cNvPr id="232" name="Google Shape;232;p34"/>
          <p:cNvPicPr preferRelativeResize="0"/>
          <p:nvPr/>
        </p:nvPicPr>
        <p:blipFill rotWithShape="1">
          <a:blip r:embed="rId4">
            <a:alphaModFix/>
          </a:blip>
          <a:srcRect b="11598" l="20899" r="21303" t="9174"/>
          <a:stretch/>
        </p:blipFill>
        <p:spPr>
          <a:xfrm>
            <a:off x="4572000" y="4130825"/>
            <a:ext cx="407325" cy="558300"/>
          </a:xfrm>
          <a:prstGeom prst="rect">
            <a:avLst/>
          </a:prstGeom>
          <a:noFill/>
          <a:ln>
            <a:noFill/>
          </a:ln>
        </p:spPr>
      </p:pic>
      <p:pic>
        <p:nvPicPr>
          <p:cNvPr id="233" name="Google Shape;233;p34"/>
          <p:cNvPicPr preferRelativeResize="0"/>
          <p:nvPr/>
        </p:nvPicPr>
        <p:blipFill>
          <a:blip r:embed="rId5">
            <a:alphaModFix/>
          </a:blip>
          <a:stretch>
            <a:fillRect/>
          </a:stretch>
        </p:blipFill>
        <p:spPr>
          <a:xfrm>
            <a:off x="7891575" y="4790150"/>
            <a:ext cx="1186526" cy="330675"/>
          </a:xfrm>
          <a:prstGeom prst="rect">
            <a:avLst/>
          </a:prstGeom>
          <a:noFill/>
          <a:ln>
            <a:noFill/>
          </a:ln>
        </p:spPr>
      </p:pic>
      <p:pic>
        <p:nvPicPr>
          <p:cNvPr id="234" name="Google Shape;234;p34"/>
          <p:cNvPicPr preferRelativeResize="0"/>
          <p:nvPr/>
        </p:nvPicPr>
        <p:blipFill rotWithShape="1">
          <a:blip r:embed="rId6">
            <a:alphaModFix/>
          </a:blip>
          <a:srcRect b="0" l="6092" r="5987" t="0"/>
          <a:stretch/>
        </p:blipFill>
        <p:spPr>
          <a:xfrm>
            <a:off x="175550" y="1018950"/>
            <a:ext cx="4261101" cy="272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4500125" y="1314113"/>
            <a:ext cx="44241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dos números,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100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bajo” si está entre 0 y 1000.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medio” si está entre 1001 y 3000.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alto” si es  mayor que 3000.</a:t>
            </a:r>
            <a:endParaRPr>
              <a:solidFill>
                <a:schemeClr val="dk1"/>
              </a:solidFill>
              <a:highlight>
                <a:schemeClr val="lt1"/>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40" name="Google Shape;240;p35"/>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PRESUPUESTO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41" name="Google Shape;241;p35"/>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42" name="Google Shape;242;p35"/>
          <p:cNvPicPr preferRelativeResize="0"/>
          <p:nvPr/>
        </p:nvPicPr>
        <p:blipFill rotWithShape="1">
          <a:blip r:embed="rId4">
            <a:alphaModFix/>
          </a:blip>
          <a:srcRect b="0" l="13474" r="13766" t="0"/>
          <a:stretch/>
        </p:blipFill>
        <p:spPr>
          <a:xfrm>
            <a:off x="0" y="0"/>
            <a:ext cx="4346225" cy="5143500"/>
          </a:xfrm>
          <a:prstGeom prst="rect">
            <a:avLst/>
          </a:prstGeom>
          <a:noFill/>
          <a:ln>
            <a:noFill/>
          </a:ln>
        </p:spPr>
      </p:pic>
      <p:sp>
        <p:nvSpPr>
          <p:cNvPr id="243" name="Google Shape;243;p35"/>
          <p:cNvSpPr txBox="1"/>
          <p:nvPr/>
        </p:nvSpPr>
        <p:spPr>
          <a:xfrm>
            <a:off x="4500125" y="3642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determinar si un número está entre otros dos (intervalo), hay que usar las comparaciones menor que (&lt;) y mayor que (&gt;). </a:t>
            </a:r>
            <a:endParaRPr sz="1200">
              <a:latin typeface="Didact Gothic"/>
              <a:ea typeface="Didact Gothic"/>
              <a:cs typeface="Didact Gothic"/>
              <a:sym typeface="Didact Gothic"/>
            </a:endParaRPr>
          </a:p>
        </p:txBody>
      </p:sp>
      <p:pic>
        <p:nvPicPr>
          <p:cNvPr id="244" name="Google Shape;244;p35"/>
          <p:cNvPicPr preferRelativeResize="0"/>
          <p:nvPr/>
        </p:nvPicPr>
        <p:blipFill rotWithShape="1">
          <a:blip r:embed="rId5">
            <a:alphaModFix/>
          </a:blip>
          <a:srcRect b="11598" l="20899" r="21303" t="9174"/>
          <a:stretch/>
        </p:blipFill>
        <p:spPr>
          <a:xfrm>
            <a:off x="4572000" y="3825200"/>
            <a:ext cx="407325" cy="558300"/>
          </a:xfrm>
          <a:prstGeom prst="rect">
            <a:avLst/>
          </a:prstGeom>
          <a:noFill/>
          <a:ln>
            <a:noFill/>
          </a:ln>
        </p:spPr>
      </p:pic>
      <p:pic>
        <p:nvPicPr>
          <p:cNvPr id="245" name="Google Shape;245;p35"/>
          <p:cNvPicPr preferRelativeResize="0"/>
          <p:nvPr/>
        </p:nvPicPr>
        <p:blipFill>
          <a:blip r:embed="rId6">
            <a:alphaModFix/>
          </a:blip>
          <a:stretch>
            <a:fillRect/>
          </a:stretch>
        </p:blipFill>
        <p:spPr>
          <a:xfrm>
            <a:off x="7785150" y="4710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4329375" y="1071888"/>
            <a:ext cx="46269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cuatro (4) productos de almacén.</a:t>
            </a:r>
            <a:r>
              <a:rPr lang="es-419" sz="1600">
                <a:solidFill>
                  <a:schemeClr val="dk1"/>
                </a:solidFill>
                <a:latin typeface="Helvetica Neue Light"/>
                <a:ea typeface="Helvetica Neue Light"/>
                <a:cs typeface="Helvetica Neue Light"/>
                <a:sym typeface="Helvetica Neue Light"/>
              </a:rPr>
              <a:t> Si</a:t>
            </a:r>
            <a:r>
              <a:rPr lang="es-419" sz="1600">
                <a:solidFill>
                  <a:schemeClr val="dk1"/>
                </a:solidFill>
                <a:highlight>
                  <a:schemeClr val="lt1"/>
                </a:highlight>
                <a:latin typeface="Helvetica Neue Light"/>
                <a:ea typeface="Helvetica Neue Light"/>
                <a:cs typeface="Helvetica Neue Light"/>
                <a:sym typeface="Helvetica Neue Light"/>
              </a:rPr>
              <a:t> todos los elementos fueron cargados, realizar una única salida compuesta por el listado de productos. Caso contrario, la salida será </a:t>
            </a:r>
            <a:r>
              <a:rPr lang="es-419" sz="1600">
                <a:solidFill>
                  <a:schemeClr val="dk1"/>
                </a:solidFill>
                <a:highlight>
                  <a:srgbClr val="E0FF00"/>
                </a:highlight>
                <a:latin typeface="Helvetica Neue Light"/>
                <a:ea typeface="Helvetica Neue Light"/>
                <a:cs typeface="Helvetica Neue Light"/>
                <a:sym typeface="Helvetica Neue Light"/>
              </a:rPr>
              <a:t>“Error: Es necesario cargar todos los productos”</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51" name="Google Shape;251;p36"/>
          <p:cNvSpPr txBox="1"/>
          <p:nvPr/>
        </p:nvSpPr>
        <p:spPr>
          <a:xfrm>
            <a:off x="4523225" y="82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VACÍO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52" name="Google Shape;252;p36"/>
          <p:cNvPicPr preferRelativeResize="0"/>
          <p:nvPr/>
        </p:nvPicPr>
        <p:blipFill rotWithShape="1">
          <a:blip r:embed="rId3">
            <a:alphaModFix/>
          </a:blip>
          <a:srcRect b="0" l="0" r="0" t="0"/>
          <a:stretch/>
        </p:blipFill>
        <p:spPr>
          <a:xfrm>
            <a:off x="8229825" y="213300"/>
            <a:ext cx="726450" cy="728091"/>
          </a:xfrm>
          <a:prstGeom prst="rect">
            <a:avLst/>
          </a:prstGeom>
          <a:noFill/>
          <a:ln>
            <a:noFill/>
          </a:ln>
        </p:spPr>
      </p:pic>
      <p:pic>
        <p:nvPicPr>
          <p:cNvPr id="253" name="Google Shape;253;p36"/>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sp>
        <p:nvSpPr>
          <p:cNvPr id="254" name="Google Shape;254;p36"/>
          <p:cNvSpPr txBox="1"/>
          <p:nvPr/>
        </p:nvSpPr>
        <p:spPr>
          <a:xfrm>
            <a:off x="4423125" y="3124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asegurarnos de que una variable string no esté vacía, podemos comparar (variable != ""). Luego, agrupar estas validaciones en un if, con el operador booleano  &amp;&amp; (and)</a:t>
            </a:r>
            <a:endParaRPr sz="1200">
              <a:latin typeface="Didact Gothic"/>
              <a:ea typeface="Didact Gothic"/>
              <a:cs typeface="Didact Gothic"/>
              <a:sym typeface="Didact Gothic"/>
            </a:endParaRPr>
          </a:p>
        </p:txBody>
      </p:sp>
      <p:pic>
        <p:nvPicPr>
          <p:cNvPr id="255" name="Google Shape;255;p36"/>
          <p:cNvPicPr preferRelativeResize="0"/>
          <p:nvPr/>
        </p:nvPicPr>
        <p:blipFill rotWithShape="1">
          <a:blip r:embed="rId5">
            <a:alphaModFix/>
          </a:blip>
          <a:srcRect b="11598" l="20899" r="21303" t="9174"/>
          <a:stretch/>
        </p:blipFill>
        <p:spPr>
          <a:xfrm>
            <a:off x="4495000" y="3307200"/>
            <a:ext cx="407325" cy="558300"/>
          </a:xfrm>
          <a:prstGeom prst="rect">
            <a:avLst/>
          </a:prstGeom>
          <a:noFill/>
          <a:ln>
            <a:noFill/>
          </a:ln>
        </p:spPr>
      </p:pic>
      <p:pic>
        <p:nvPicPr>
          <p:cNvPr id="256" name="Google Shape;256;p36"/>
          <p:cNvPicPr preferRelativeResize="0"/>
          <p:nvPr/>
        </p:nvPicPr>
        <p:blipFill>
          <a:blip r:embed="rId6">
            <a:alphaModFix/>
          </a:blip>
          <a:stretch>
            <a:fillRect/>
          </a:stretch>
        </p:blipFill>
        <p:spPr>
          <a:xfrm>
            <a:off x="7706525" y="47743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62" name="Google Shape;262;p3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6" name="Shape 266"/>
        <p:cNvGrpSpPr/>
        <p:nvPr/>
      </p:nvGrpSpPr>
      <p:grpSpPr>
        <a:xfrm>
          <a:off x="0" y="0"/>
          <a:ext cx="0" cy="0"/>
          <a:chOff x="0" y="0"/>
          <a:chExt cx="0" cy="0"/>
        </a:xfrm>
      </p:grpSpPr>
      <p:sp>
        <p:nvSpPr>
          <p:cNvPr id="267" name="Google Shape;267;p3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68" name="Google Shape;268;p3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269" name="Google Shape;269;p38"/>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0" name="Google Shape;270;p3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p3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76" name="Google Shape;276;p3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277" name="Google Shape;277;p39"/>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8" name="Google Shape;278;p3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2" name="Shape 282"/>
        <p:cNvGrpSpPr/>
        <p:nvPr/>
      </p:nvGrpSpPr>
      <p:grpSpPr>
        <a:xfrm>
          <a:off x="0" y="0"/>
          <a:ext cx="0" cy="0"/>
          <a:chOff x="0" y="0"/>
          <a:chExt cx="0" cy="0"/>
        </a:xfrm>
      </p:grpSpPr>
      <p:sp>
        <p:nvSpPr>
          <p:cNvPr id="283" name="Google Shape;283;p4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84" name="Google Shape;284;p40"/>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285" name="Google Shape;285;p40"/>
          <p:cNvSpPr txBox="1"/>
          <p:nvPr/>
        </p:nvSpPr>
        <p:spPr>
          <a:xfrm>
            <a:off x="596100" y="653400"/>
            <a:ext cx="7880700" cy="449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2</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MARGE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BART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4</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LISA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86" name="Google Shape;286;p40"/>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0" name="Shape 290"/>
        <p:cNvGrpSpPr/>
        <p:nvPr/>
      </p:nvGrpSpPr>
      <p:grpSpPr>
        <a:xfrm>
          <a:off x="0" y="0"/>
          <a:ext cx="0" cy="0"/>
          <a:chOff x="0" y="0"/>
          <a:chExt cx="0" cy="0"/>
        </a:xfrm>
      </p:grpSpPr>
      <p:sp>
        <p:nvSpPr>
          <p:cNvPr id="291" name="Google Shape;291;p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92" name="Google Shape;292;p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293" name="Google Shape;293;p41"/>
          <p:cNvSpPr txBox="1"/>
          <p:nvPr/>
        </p:nvSpPr>
        <p:spPr>
          <a:xfrm>
            <a:off x="631650" y="1151150"/>
            <a:ext cx="78807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BAJO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MEDIO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ALTO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94" name="Google Shape;294;p4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8" name="Shape 298"/>
        <p:cNvGrpSpPr/>
        <p:nvPr/>
      </p:nvGrpSpPr>
      <p:grpSpPr>
        <a:xfrm>
          <a:off x="0" y="0"/>
          <a:ext cx="0" cy="0"/>
          <a:chOff x="0" y="0"/>
          <a:chExt cx="0" cy="0"/>
        </a:xfrm>
      </p:grpSpPr>
      <p:sp>
        <p:nvSpPr>
          <p:cNvPr id="299" name="Google Shape;299;p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00" name="Google Shape;300;p42"/>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301" name="Google Shape;301;p42"/>
          <p:cNvSpPr txBox="1"/>
          <p:nvPr/>
        </p:nvSpPr>
        <p:spPr>
          <a:xfrm>
            <a:off x="569900" y="862625"/>
            <a:ext cx="85188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02" name="Google Shape;302;p4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308" name="Google Shape;308;p4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309" name="Google Shape;309;p4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nvSpPr>
        <p:spPr>
          <a:xfrm>
            <a:off x="0" y="44775"/>
            <a:ext cx="91440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SOBRE EL BOOKLET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sp>
        <p:nvSpPr>
          <p:cNvPr id="75" name="Google Shape;75;p17"/>
          <p:cNvSpPr txBox="1"/>
          <p:nvPr/>
        </p:nvSpPr>
        <p:spPr>
          <a:xfrm>
            <a:off x="159425" y="772075"/>
            <a:ext cx="8810700" cy="40995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419" sz="1300">
                <a:solidFill>
                  <a:schemeClr val="dk1"/>
                </a:solidFill>
                <a:highlight>
                  <a:srgbClr val="FFFFFF"/>
                </a:highlight>
                <a:latin typeface="Helvetica Neue Light"/>
                <a:ea typeface="Helvetica Neue Light"/>
                <a:cs typeface="Helvetica Neue Light"/>
                <a:sym typeface="Helvetica Neue Light"/>
              </a:rPr>
              <a:t>Podemos identificar los elementos que componen el booket en:</a:t>
            </a:r>
            <a:endParaRPr sz="13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Actividades</a:t>
            </a:r>
            <a:r>
              <a:rPr lang="es-419">
                <a:solidFill>
                  <a:schemeClr val="dk1"/>
                </a:solidFill>
                <a:highlight>
                  <a:srgbClr val="E0FF00"/>
                </a:highlight>
                <a:latin typeface="Helvetica Neue Light"/>
                <a:ea typeface="Helvetica Neue Light"/>
                <a:cs typeface="Helvetica Neue Light"/>
                <a:sym typeface="Helvetica Neue Light"/>
              </a:rPr>
              <a:t>:</a:t>
            </a:r>
            <a:r>
              <a:rPr lang="es-419">
                <a:solidFill>
                  <a:schemeClr val="dk1"/>
                </a:solidFill>
                <a:highlight>
                  <a:srgbClr val="FFFFFF"/>
                </a:highlight>
                <a:latin typeface="Helvetica Neue Light"/>
                <a:ea typeface="Helvetica Neue Light"/>
                <a:cs typeface="Helvetica Neue Light"/>
                <a:sym typeface="Helvetica Neue Light"/>
              </a:rPr>
              <a:t> son propuestas de ejercitación práctica,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u="sng">
                <a:solidFill>
                  <a:schemeClr val="hlink"/>
                </a:solidFill>
                <a:highlight>
                  <a:srgbClr val="FFFFFF"/>
                </a:highlight>
                <a:latin typeface="Helvetica Neue Light"/>
                <a:ea typeface="Helvetica Neue Light"/>
                <a:cs typeface="Helvetica Neue Light"/>
                <a:sym typeface="Helvetica Neue Light"/>
                <a:hlinkClick r:id="rId3"/>
              </a:rPr>
              <a:t>historias de usuario</a:t>
            </a:r>
            <a:r>
              <a:rPr lang="es-419">
                <a:solidFill>
                  <a:schemeClr val="dk1"/>
                </a:solidFill>
                <a:highlight>
                  <a:srgbClr val="FFFFFF"/>
                </a:highlight>
                <a:latin typeface="Helvetica Neue Light"/>
                <a:ea typeface="Helvetica Neue Light"/>
                <a:cs typeface="Helvetica Neue Light"/>
                <a:sym typeface="Helvetica Neue Light"/>
              </a:rPr>
              <a:t>).</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Notas:</a:t>
            </a:r>
            <a:r>
              <a:rPr lang="es-419">
                <a:solidFill>
                  <a:schemeClr val="dk1"/>
                </a:solidFill>
                <a:highlight>
                  <a:srgbClr val="FFFFFF"/>
                </a:highlight>
                <a:latin typeface="Helvetica Neue Light"/>
                <a:ea typeface="Helvetica Neue Light"/>
                <a:cs typeface="Helvetica Neue Light"/>
                <a:sym typeface="Helvetica Neue Light"/>
              </a:rPr>
              <a:t> cada actividad presenta un nota, la cual nos brinda más información o tips para desarrollar la actividad (nota: </a:t>
            </a:r>
            <a:r>
              <a:rPr i="1" lang="es-419">
                <a:solidFill>
                  <a:schemeClr val="dk1"/>
                </a:solidFill>
                <a:highlight>
                  <a:srgbClr val="FFFFFF"/>
                </a:highlight>
                <a:latin typeface="Helvetica Neue Light"/>
                <a:ea typeface="Helvetica Neue Light"/>
                <a:cs typeface="Helvetica Neue Light"/>
                <a:sym typeface="Helvetica Neue Light"/>
              </a:rPr>
              <a:t>modo hardcore</a:t>
            </a:r>
            <a:r>
              <a:rPr lang="es-419">
                <a:solidFill>
                  <a:schemeClr val="dk1"/>
                </a:solidFill>
                <a:highlight>
                  <a:srgbClr val="FFFFFF"/>
                </a:highlight>
                <a:latin typeface="Helvetica Neue Light"/>
                <a:ea typeface="Helvetica Neue Light"/>
                <a:cs typeface="Helvetica Neue Light"/>
                <a:sym typeface="Helvetica Neue Light"/>
              </a:rPr>
              <a:t> hacer el booklet sin leer las notas).</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Resoluciones propuestas:</a:t>
            </a:r>
            <a:r>
              <a:rPr lang="es-419">
                <a:solidFill>
                  <a:schemeClr val="dk1"/>
                </a:solidFill>
                <a:highlight>
                  <a:srgbClr val="FFFFFF"/>
                </a:highlight>
                <a:latin typeface="Helvetica Neue Light"/>
                <a:ea typeface="Helvetica Neue Light"/>
                <a:cs typeface="Helvetica Neue Light"/>
                <a:sym typeface="Helvetica Neue Light"/>
              </a:rPr>
              <a:t> el booklet viene con resoluciones para que las compares con tus propias soluciones. Es propuesta por que </a:t>
            </a:r>
            <a:r>
              <a:rPr b="1" i="1" lang="es-419">
                <a:solidFill>
                  <a:schemeClr val="dk1"/>
                </a:solidFill>
                <a:highlight>
                  <a:srgbClr val="FFFFFF"/>
                </a:highlight>
                <a:latin typeface="Helvetica Neue"/>
                <a:ea typeface="Helvetica Neue"/>
                <a:cs typeface="Helvetica Neue"/>
                <a:sym typeface="Helvetica Neue"/>
              </a:rPr>
              <a:t>no es perfecta, </a:t>
            </a:r>
            <a:r>
              <a:rPr lang="es-419">
                <a:solidFill>
                  <a:schemeClr val="dk1"/>
                </a:solidFill>
                <a:highlight>
                  <a:srgbClr val="FFFFFF"/>
                </a:highlight>
                <a:latin typeface="Helvetica Neue Light"/>
                <a:ea typeface="Helvetica Neue Light"/>
                <a:cs typeface="Helvetica Neue Light"/>
                <a:sym typeface="Helvetica Neue Light"/>
              </a:rPr>
              <a:t>en desarrollo de software ninguna solución es infalible, y mucho depende del contexto, por lo cual si tu resolución presenta un funcionalidad  similar o mejor a la propuesta en el booklet, ¡felicidades, resolviste la actividad!. </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Scripts:</a:t>
            </a:r>
            <a:r>
              <a:rPr lang="es-419">
                <a:solidFill>
                  <a:schemeClr val="dk1"/>
                </a:solidFill>
                <a:highlight>
                  <a:srgbClr val="FFFFFF"/>
                </a:highlight>
                <a:latin typeface="Helvetica Neue Light"/>
                <a:ea typeface="Helvetica Neue Light"/>
                <a:cs typeface="Helvetica Neue Light"/>
                <a:sym typeface="Helvetica Neue Light"/>
              </a:rPr>
              <a:t> por cada actividad, contamos con un script de referencia, con el cual puedes comparar si lo que codificaste es similar a la funcionalidad esperada.</a:t>
            </a:r>
            <a:endParaRPr>
              <a:solidFill>
                <a:schemeClr val="dk1"/>
              </a:solidFill>
              <a:highlight>
                <a:srgbClr val="FFFFFF"/>
              </a:highlight>
              <a:latin typeface="Helvetica Neue Light"/>
              <a:ea typeface="Helvetica Neue Light"/>
              <a:cs typeface="Helvetica Neue Light"/>
              <a:sym typeface="Helvetica Neue Light"/>
            </a:endParaRPr>
          </a:p>
        </p:txBody>
      </p:sp>
      <p:pic>
        <p:nvPicPr>
          <p:cNvPr id="76" name="Google Shape;76;p17"/>
          <p:cNvPicPr preferRelativeResize="0"/>
          <p:nvPr/>
        </p:nvPicPr>
        <p:blipFill>
          <a:blip r:embed="rId4">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15" name="Google Shape;315;p4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nvSpPr>
        <p:spPr>
          <a:xfrm>
            <a:off x="4572000" y="1296188"/>
            <a:ext cx="4014600" cy="250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 y un (1) texto.</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Efectuar una</a:t>
            </a:r>
            <a:r>
              <a:rPr lang="es-419" sz="1800">
                <a:solidFill>
                  <a:schemeClr val="dk1"/>
                </a:solidFill>
                <a:latin typeface="Helvetica Neue Light"/>
                <a:ea typeface="Helvetica Neue Light"/>
                <a:cs typeface="Helvetica Neue Light"/>
                <a:sym typeface="Helvetica Neue Light"/>
              </a:rPr>
              <a:t>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latin typeface="Helvetica Neue Light"/>
                <a:ea typeface="Helvetica Neue Light"/>
                <a:cs typeface="Helvetica Neue Light"/>
                <a:sym typeface="Helvetica Neue Light"/>
              </a:rPr>
              <a:t> con el mensaje ingresado</a:t>
            </a:r>
            <a:r>
              <a:rPr lang="es-419" sz="1800">
                <a:solidFill>
                  <a:schemeClr val="dk1"/>
                </a:solidFill>
                <a:highlight>
                  <a:schemeClr val="lt1"/>
                </a:highlight>
                <a:latin typeface="Helvetica Neue Light"/>
                <a:ea typeface="Helvetica Neue Light"/>
                <a:cs typeface="Helvetica Neue Light"/>
                <a:sym typeface="Helvetica Neue Light"/>
              </a:rPr>
              <a:t> por cada repetición, hasta alcanzar el valor señalado por el usuario.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21" name="Google Shape;321;p45"/>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PIZARRÓN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22" name="Google Shape;322;p45"/>
          <p:cNvPicPr preferRelativeResize="0"/>
          <p:nvPr/>
        </p:nvPicPr>
        <p:blipFill>
          <a:blip r:embed="rId3">
            <a:alphaModFix/>
          </a:blip>
          <a:stretch>
            <a:fillRect/>
          </a:stretch>
        </p:blipFill>
        <p:spPr>
          <a:xfrm>
            <a:off x="0" y="-31550"/>
            <a:ext cx="4282566" cy="5206600"/>
          </a:xfrm>
          <a:prstGeom prst="rect">
            <a:avLst/>
          </a:prstGeom>
          <a:noFill/>
          <a:ln>
            <a:noFill/>
          </a:ln>
        </p:spPr>
      </p:pic>
      <p:pic>
        <p:nvPicPr>
          <p:cNvPr id="323" name="Google Shape;323;p45"/>
          <p:cNvPicPr preferRelativeResize="0"/>
          <p:nvPr/>
        </p:nvPicPr>
        <p:blipFill rotWithShape="1">
          <a:blip r:embed="rId4">
            <a:alphaModFix/>
          </a:blip>
          <a:srcRect b="0" l="0" r="0" t="0"/>
          <a:stretch/>
        </p:blipFill>
        <p:spPr>
          <a:xfrm>
            <a:off x="8245225" y="397700"/>
            <a:ext cx="726450" cy="728091"/>
          </a:xfrm>
          <a:prstGeom prst="rect">
            <a:avLst/>
          </a:prstGeom>
          <a:noFill/>
          <a:ln>
            <a:noFill/>
          </a:ln>
        </p:spPr>
      </p:pic>
      <p:sp>
        <p:nvSpPr>
          <p:cNvPr id="324" name="Google Shape;324;p45"/>
          <p:cNvSpPr txBox="1"/>
          <p:nvPr/>
        </p:nvSpPr>
        <p:spPr>
          <a:xfrm>
            <a:off x="4405075" y="39697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decimos “por cada repetición”, estamos señalando la necesidad de emplear ciclos. Si el ciclo está condicionado por un número de repeticiones, se usa for.</a:t>
            </a:r>
            <a:endParaRPr sz="1200">
              <a:latin typeface="Didact Gothic"/>
              <a:ea typeface="Didact Gothic"/>
              <a:cs typeface="Didact Gothic"/>
              <a:sym typeface="Didact Gothic"/>
            </a:endParaRPr>
          </a:p>
        </p:txBody>
      </p:sp>
      <p:pic>
        <p:nvPicPr>
          <p:cNvPr id="325" name="Google Shape;325;p45"/>
          <p:cNvPicPr preferRelativeResize="0"/>
          <p:nvPr/>
        </p:nvPicPr>
        <p:blipFill rotWithShape="1">
          <a:blip r:embed="rId5">
            <a:alphaModFix/>
          </a:blip>
          <a:srcRect b="11598" l="20899" r="21303" t="9174"/>
          <a:stretch/>
        </p:blipFill>
        <p:spPr>
          <a:xfrm>
            <a:off x="4461625" y="4221625"/>
            <a:ext cx="407325" cy="558300"/>
          </a:xfrm>
          <a:prstGeom prst="rect">
            <a:avLst/>
          </a:prstGeom>
          <a:noFill/>
          <a:ln>
            <a:noFill/>
          </a:ln>
        </p:spPr>
      </p:pic>
      <p:pic>
        <p:nvPicPr>
          <p:cNvPr id="326" name="Google Shape;326;p45"/>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nvSpPr>
        <p:spPr>
          <a:xfrm>
            <a:off x="4692625" y="1325475"/>
            <a:ext cx="4229700" cy="2562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un (1) un número. Emplear este valor para determinar la cantidad de repeticiones, y efectuar una</a:t>
            </a:r>
            <a:r>
              <a:rPr lang="es-419" sz="1600">
                <a:solidFill>
                  <a:schemeClr val="dk1"/>
                </a:solidFill>
                <a:latin typeface="Helvetica Neue Light"/>
                <a:ea typeface="Helvetica Neue Light"/>
                <a:cs typeface="Helvetica Neue Light"/>
                <a:sym typeface="Helvetica Neue Light"/>
              </a:rPr>
              <a:t> salida </a:t>
            </a:r>
            <a:r>
              <a:rPr lang="es-419" sz="1600">
                <a:solidFill>
                  <a:schemeClr val="dk1"/>
                </a:solidFill>
                <a:highlight>
                  <a:srgbClr val="E0FF00"/>
                </a:highlight>
                <a:latin typeface="Helvetica Neue Light"/>
                <a:ea typeface="Helvetica Neue Light"/>
                <a:cs typeface="Helvetica Neue Light"/>
                <a:sym typeface="Helvetica Neue Light"/>
              </a:rPr>
              <a:t>por alerta</a:t>
            </a:r>
            <a:r>
              <a:rPr lang="es-419" sz="1600">
                <a:solidFill>
                  <a:schemeClr val="dk1"/>
                </a:solidFill>
                <a:latin typeface="Helvetica Neue Light"/>
                <a:ea typeface="Helvetica Neue Light"/>
                <a:cs typeface="Helvetica Neue Light"/>
                <a:sym typeface="Helvetica Neue Light"/>
              </a:rPr>
              <a:t> con el mensaje “lado”</a:t>
            </a:r>
            <a:r>
              <a:rPr lang="es-419" sz="1600">
                <a:solidFill>
                  <a:schemeClr val="dk1"/>
                </a:solidFill>
                <a:highlight>
                  <a:schemeClr val="lt1"/>
                </a:highlight>
                <a:latin typeface="Helvetica Neue Light"/>
                <a:ea typeface="Helvetica Neue Light"/>
                <a:cs typeface="Helvetica Neue Light"/>
                <a:sym typeface="Helvetica Neue Light"/>
              </a:rPr>
              <a:t> en cada repetición. Pero si se alcanza un número de iteraciones mayor que cuatro (4), cancelar el ciclo.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2" name="Google Shape;332;p46"/>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CUADRADO ORDINARIO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33" name="Google Shape;333;p46"/>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34" name="Google Shape;334;p46"/>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sp>
        <p:nvSpPr>
          <p:cNvPr id="335" name="Google Shape;335;p46"/>
          <p:cNvSpPr txBox="1"/>
          <p:nvPr/>
        </p:nvSpPr>
        <p:spPr>
          <a:xfrm>
            <a:off x="4492425" y="38048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importante distinguir entre el número máximo de repeticiones de un for. y un condicional cuyo cumplimiento puede provocar la interrupción del bucle (con break). </a:t>
            </a:r>
            <a:endParaRPr sz="1200">
              <a:latin typeface="Didact Gothic"/>
              <a:ea typeface="Didact Gothic"/>
              <a:cs typeface="Didact Gothic"/>
              <a:sym typeface="Didact Gothic"/>
            </a:endParaRPr>
          </a:p>
        </p:txBody>
      </p:sp>
      <p:pic>
        <p:nvPicPr>
          <p:cNvPr id="336" name="Google Shape;336;p46"/>
          <p:cNvPicPr preferRelativeResize="0"/>
          <p:nvPr/>
        </p:nvPicPr>
        <p:blipFill rotWithShape="1">
          <a:blip r:embed="rId5">
            <a:alphaModFix/>
          </a:blip>
          <a:srcRect b="11598" l="20899" r="21303" t="9174"/>
          <a:stretch/>
        </p:blipFill>
        <p:spPr>
          <a:xfrm>
            <a:off x="4548975" y="4056725"/>
            <a:ext cx="407325" cy="558300"/>
          </a:xfrm>
          <a:prstGeom prst="rect">
            <a:avLst/>
          </a:prstGeom>
          <a:noFill/>
          <a:ln>
            <a:noFill/>
          </a:ln>
        </p:spPr>
      </p:pic>
      <p:pic>
        <p:nvPicPr>
          <p:cNvPr id="337" name="Google Shape;337;p46"/>
          <p:cNvPicPr preferRelativeResize="0"/>
          <p:nvPr/>
        </p:nvPicPr>
        <p:blipFill>
          <a:blip r:embed="rId6">
            <a:alphaModFix/>
          </a:blip>
          <a:stretch>
            <a:fillRect/>
          </a:stretch>
        </p:blipFill>
        <p:spPr>
          <a:xfrm>
            <a:off x="7783050" y="48128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nvSpPr>
        <p:spPr>
          <a:xfrm>
            <a:off x="4692625" y="1371925"/>
            <a:ext cx="3941100" cy="2139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diez (10) alumnos de forma consecutiva.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el listado de alumnos registrados.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43" name="Google Shape;343;p47"/>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ALUMNOS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44" name="Google Shape;344;p47"/>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45" name="Google Shape;345;p47"/>
          <p:cNvPicPr preferRelativeResize="0"/>
          <p:nvPr/>
        </p:nvPicPr>
        <p:blipFill rotWithShape="1">
          <a:blip r:embed="rId4">
            <a:alphaModFix/>
          </a:blip>
          <a:srcRect b="0" l="22245" r="21536" t="0"/>
          <a:stretch/>
        </p:blipFill>
        <p:spPr>
          <a:xfrm>
            <a:off x="0" y="0"/>
            <a:ext cx="4347476" cy="5143500"/>
          </a:xfrm>
          <a:prstGeom prst="rect">
            <a:avLst/>
          </a:prstGeom>
          <a:noFill/>
          <a:ln>
            <a:noFill/>
          </a:ln>
        </p:spPr>
      </p:pic>
      <p:sp>
        <p:nvSpPr>
          <p:cNvPr id="346" name="Google Shape;346;p47"/>
          <p:cNvSpPr txBox="1"/>
          <p:nvPr/>
        </p:nvSpPr>
        <p:spPr>
          <a:xfrm>
            <a:off x="4379875" y="35425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“carga consecutiva” implica utilizar un bucle, para solicitar entradas al usuario una detrás de otra.  Podemos concatenar la entrada obtenida en cada ciclo a otra variable.</a:t>
            </a:r>
            <a:endParaRPr sz="1200">
              <a:latin typeface="Didact Gothic"/>
              <a:ea typeface="Didact Gothic"/>
              <a:cs typeface="Didact Gothic"/>
              <a:sym typeface="Didact Gothic"/>
            </a:endParaRPr>
          </a:p>
        </p:txBody>
      </p:sp>
      <p:pic>
        <p:nvPicPr>
          <p:cNvPr id="347" name="Google Shape;347;p47"/>
          <p:cNvPicPr preferRelativeResize="0"/>
          <p:nvPr/>
        </p:nvPicPr>
        <p:blipFill rotWithShape="1">
          <a:blip r:embed="rId5">
            <a:alphaModFix/>
          </a:blip>
          <a:srcRect b="11598" l="20899" r="21303" t="9174"/>
          <a:stretch/>
        </p:blipFill>
        <p:spPr>
          <a:xfrm>
            <a:off x="4461625" y="3763625"/>
            <a:ext cx="407325" cy="558300"/>
          </a:xfrm>
          <a:prstGeom prst="rect">
            <a:avLst/>
          </a:prstGeom>
          <a:noFill/>
          <a:ln>
            <a:noFill/>
          </a:ln>
        </p:spPr>
      </p:pic>
      <p:pic>
        <p:nvPicPr>
          <p:cNvPr id="348" name="Google Shape;348;p47"/>
          <p:cNvPicPr preferRelativeResize="0"/>
          <p:nvPr/>
        </p:nvPicPr>
        <p:blipFill>
          <a:blip r:embed="rId6">
            <a:alphaModFix/>
          </a:blip>
          <a:stretch>
            <a:fillRect/>
          </a:stretch>
        </p:blipFill>
        <p:spPr>
          <a:xfrm>
            <a:off x="7746650" y="47029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nvSpPr>
        <p:spPr>
          <a:xfrm>
            <a:off x="4692625" y="1371925"/>
            <a:ext cx="3941100" cy="250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nombres de forma consecutiva,  hasta que se ingrese “Voldemort”.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todos los nombres ingresados.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4" name="Google Shape;354;p48"/>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INNOMBRABLE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55" name="Google Shape;355;p48"/>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56" name="Google Shape;356;p48"/>
          <p:cNvPicPr preferRelativeResize="0"/>
          <p:nvPr/>
        </p:nvPicPr>
        <p:blipFill>
          <a:blip r:embed="rId4">
            <a:alphaModFix/>
          </a:blip>
          <a:stretch>
            <a:fillRect/>
          </a:stretch>
        </p:blipFill>
        <p:spPr>
          <a:xfrm>
            <a:off x="306150" y="267200"/>
            <a:ext cx="4386470" cy="4942850"/>
          </a:xfrm>
          <a:prstGeom prst="rect">
            <a:avLst/>
          </a:prstGeom>
          <a:noFill/>
          <a:ln>
            <a:noFill/>
          </a:ln>
        </p:spPr>
      </p:pic>
      <p:sp>
        <p:nvSpPr>
          <p:cNvPr id="357" name="Google Shape;357;p48"/>
          <p:cNvSpPr txBox="1"/>
          <p:nvPr/>
        </p:nvSpPr>
        <p:spPr>
          <a:xfrm>
            <a:off x="4405075" y="38173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repetición consecutiva “hasta que se ingrese un valor”, implica el uso de un bucle condicional (while o do...while), el cual se interrumpe una vez el usuario ingresa dicho valor.</a:t>
            </a:r>
            <a:endParaRPr sz="1200">
              <a:latin typeface="Didact Gothic"/>
              <a:ea typeface="Didact Gothic"/>
              <a:cs typeface="Didact Gothic"/>
              <a:sym typeface="Didact Gothic"/>
            </a:endParaRPr>
          </a:p>
        </p:txBody>
      </p:sp>
      <p:pic>
        <p:nvPicPr>
          <p:cNvPr id="358" name="Google Shape;358;p48"/>
          <p:cNvPicPr preferRelativeResize="0"/>
          <p:nvPr/>
        </p:nvPicPr>
        <p:blipFill rotWithShape="1">
          <a:blip r:embed="rId5">
            <a:alphaModFix/>
          </a:blip>
          <a:srcRect b="11598" l="20899" r="21303" t="9174"/>
          <a:stretch/>
        </p:blipFill>
        <p:spPr>
          <a:xfrm>
            <a:off x="4461625" y="4069225"/>
            <a:ext cx="407325" cy="558300"/>
          </a:xfrm>
          <a:prstGeom prst="rect">
            <a:avLst/>
          </a:prstGeom>
          <a:noFill/>
          <a:ln>
            <a:noFill/>
          </a:ln>
        </p:spPr>
      </p:pic>
      <p:pic>
        <p:nvPicPr>
          <p:cNvPr id="359" name="Google Shape;359;p48"/>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nvSpPr>
        <p:spPr>
          <a:xfrm>
            <a:off x="4682400" y="1103100"/>
            <a:ext cx="44616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 de forma consecutiva, hasta que se ingrese “ESC”. Generar una única salida compuesta por los siguientes productos, según el valor ingresado en cada ciclo:</a:t>
            </a:r>
            <a:endParaRPr sz="18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“Tomate” si es 1.</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“Papa” si es 2.</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“Carne” si es 3.</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“Pollo” si es 4.</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65" name="Google Shape;365;p49"/>
          <p:cNvSpPr txBox="1"/>
          <p:nvPr/>
        </p:nvSpPr>
        <p:spPr>
          <a:xfrm>
            <a:off x="4495800" y="190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COMPRANDO PRODUCTOS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66" name="Google Shape;366;p49"/>
          <p:cNvPicPr preferRelativeResize="0"/>
          <p:nvPr/>
        </p:nvPicPr>
        <p:blipFill rotWithShape="1">
          <a:blip r:embed="rId3">
            <a:alphaModFix/>
          </a:blip>
          <a:srcRect b="0" l="0" r="0" t="0"/>
          <a:stretch/>
        </p:blipFill>
        <p:spPr>
          <a:xfrm>
            <a:off x="8279400" y="320700"/>
            <a:ext cx="726450" cy="728091"/>
          </a:xfrm>
          <a:prstGeom prst="rect">
            <a:avLst/>
          </a:prstGeom>
          <a:noFill/>
          <a:ln>
            <a:noFill/>
          </a:ln>
        </p:spPr>
      </p:pic>
      <p:pic>
        <p:nvPicPr>
          <p:cNvPr id="367" name="Google Shape;367;p49"/>
          <p:cNvPicPr preferRelativeResize="0"/>
          <p:nvPr/>
        </p:nvPicPr>
        <p:blipFill rotWithShape="1">
          <a:blip r:embed="rId4">
            <a:alphaModFix/>
          </a:blip>
          <a:srcRect b="0" l="7091" r="7983" t="0"/>
          <a:stretch/>
        </p:blipFill>
        <p:spPr>
          <a:xfrm>
            <a:off x="0" y="0"/>
            <a:ext cx="4461626" cy="5143500"/>
          </a:xfrm>
          <a:prstGeom prst="rect">
            <a:avLst/>
          </a:prstGeom>
          <a:noFill/>
          <a:ln>
            <a:noFill/>
          </a:ln>
        </p:spPr>
      </p:pic>
      <p:sp>
        <p:nvSpPr>
          <p:cNvPr id="368" name="Google Shape;368;p49"/>
          <p:cNvSpPr txBox="1"/>
          <p:nvPr/>
        </p:nvSpPr>
        <p:spPr>
          <a:xfrm>
            <a:off x="4495800" y="38810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200">
                <a:solidFill>
                  <a:schemeClr val="dk1"/>
                </a:solidFill>
                <a:latin typeface="Didact Gothic"/>
                <a:ea typeface="Didact Gothic"/>
                <a:cs typeface="Didact Gothic"/>
                <a:sym typeface="Didact Gothic"/>
              </a:rPr>
              <a:t>Es importante distinguir entre el valor de la entrada que asegura la repetición (entrada != “ESC”), y los posibles valores de la entrada que disparan un procesamiento (1,2,3 y 4).</a:t>
            </a:r>
            <a:endParaRPr sz="1200">
              <a:latin typeface="Didact Gothic"/>
              <a:ea typeface="Didact Gothic"/>
              <a:cs typeface="Didact Gothic"/>
              <a:sym typeface="Didact Gothic"/>
            </a:endParaRPr>
          </a:p>
        </p:txBody>
      </p:sp>
      <p:pic>
        <p:nvPicPr>
          <p:cNvPr id="369" name="Google Shape;369;p49"/>
          <p:cNvPicPr preferRelativeResize="0"/>
          <p:nvPr/>
        </p:nvPicPr>
        <p:blipFill rotWithShape="1">
          <a:blip r:embed="rId5">
            <a:alphaModFix/>
          </a:blip>
          <a:srcRect b="11598" l="20899" r="21303" t="9174"/>
          <a:stretch/>
        </p:blipFill>
        <p:spPr>
          <a:xfrm>
            <a:off x="4552350" y="4132925"/>
            <a:ext cx="407325" cy="558300"/>
          </a:xfrm>
          <a:prstGeom prst="rect">
            <a:avLst/>
          </a:prstGeom>
          <a:noFill/>
          <a:ln>
            <a:noFill/>
          </a:ln>
        </p:spPr>
      </p:pic>
      <p:pic>
        <p:nvPicPr>
          <p:cNvPr id="370" name="Google Shape;370;p49"/>
          <p:cNvPicPr preferRelativeResize="0"/>
          <p:nvPr/>
        </p:nvPicPr>
        <p:blipFill>
          <a:blip r:embed="rId6">
            <a:alphaModFix/>
          </a:blip>
          <a:stretch>
            <a:fillRect/>
          </a:stretch>
        </p:blipFill>
        <p:spPr>
          <a:xfrm>
            <a:off x="7840325" y="48128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5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76" name="Google Shape;376;p5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0" name="Shape 380"/>
        <p:cNvGrpSpPr/>
        <p:nvPr/>
      </p:nvGrpSpPr>
      <p:grpSpPr>
        <a:xfrm>
          <a:off x="0" y="0"/>
          <a:ext cx="0" cy="0"/>
          <a:chOff x="0" y="0"/>
          <a:chExt cx="0" cy="0"/>
        </a:xfrm>
      </p:grpSpPr>
      <p:sp>
        <p:nvSpPr>
          <p:cNvPr id="381" name="Google Shape;381;p5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82" name="Google Shape;382;p5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383" name="Google Shape;383;p51"/>
          <p:cNvSpPr txBox="1"/>
          <p:nvPr/>
        </p:nvSpPr>
        <p:spPr>
          <a:xfrm>
            <a:off x="631650" y="1334525"/>
            <a:ext cx="78807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84" name="Google Shape;384;p5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8" name="Shape 388"/>
        <p:cNvGrpSpPr/>
        <p:nvPr/>
      </p:nvGrpSpPr>
      <p:grpSpPr>
        <a:xfrm>
          <a:off x="0" y="0"/>
          <a:ext cx="0" cy="0"/>
          <a:chOff x="0" y="0"/>
          <a:chExt cx="0" cy="0"/>
        </a:xfrm>
      </p:grpSpPr>
      <p:sp>
        <p:nvSpPr>
          <p:cNvPr id="389" name="Google Shape;389;p5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0" name="Google Shape;390;p5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391" name="Google Shape;391;p52"/>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92" name="Google Shape;392;p5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6" name="Shape 396"/>
        <p:cNvGrpSpPr/>
        <p:nvPr/>
      </p:nvGrpSpPr>
      <p:grpSpPr>
        <a:xfrm>
          <a:off x="0" y="0"/>
          <a:ext cx="0" cy="0"/>
          <a:chOff x="0" y="0"/>
          <a:chExt cx="0" cy="0"/>
        </a:xfrm>
      </p:grpSpPr>
      <p:sp>
        <p:nvSpPr>
          <p:cNvPr id="397" name="Google Shape;397;p5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8" name="Google Shape;398;p5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399" name="Google Shape;399;p53"/>
          <p:cNvSpPr txBox="1"/>
          <p:nvPr/>
        </p:nvSpPr>
        <p:spPr>
          <a:xfrm>
            <a:off x="631650" y="1334525"/>
            <a:ext cx="78807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0" name="Google Shape;400;p53"/>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pic>
        <p:nvPicPr>
          <p:cNvPr id="81" name="Google Shape;81;p18"/>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2" name="Google Shape;82;p18"/>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4" name="Shape 404"/>
        <p:cNvGrpSpPr/>
        <p:nvPr/>
      </p:nvGrpSpPr>
      <p:grpSpPr>
        <a:xfrm>
          <a:off x="0" y="0"/>
          <a:ext cx="0" cy="0"/>
          <a:chOff x="0" y="0"/>
          <a:chExt cx="0" cy="0"/>
        </a:xfrm>
      </p:grpSpPr>
      <p:sp>
        <p:nvSpPr>
          <p:cNvPr id="405" name="Google Shape;405;p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06" name="Google Shape;406;p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407" name="Google Shape;407;p54"/>
          <p:cNvSpPr txBox="1"/>
          <p:nvPr/>
        </p:nvSpPr>
        <p:spPr>
          <a:xfrm>
            <a:off x="631650" y="1334525"/>
            <a:ext cx="78807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8" name="Google Shape;408;p54"/>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2" name="Shape 412"/>
        <p:cNvGrpSpPr/>
        <p:nvPr/>
      </p:nvGrpSpPr>
      <p:grpSpPr>
        <a:xfrm>
          <a:off x="0" y="0"/>
          <a:ext cx="0" cy="0"/>
          <a:chOff x="0" y="0"/>
          <a:chExt cx="0" cy="0"/>
        </a:xfrm>
      </p:grpSpPr>
      <p:sp>
        <p:nvSpPr>
          <p:cNvPr id="413" name="Google Shape;413;p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14" name="Google Shape;414;p55"/>
          <p:cNvSpPr txBox="1"/>
          <p:nvPr/>
        </p:nvSpPr>
        <p:spPr>
          <a:xfrm>
            <a:off x="667200" y="-69875"/>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415" name="Google Shape;415;p55"/>
          <p:cNvSpPr txBox="1"/>
          <p:nvPr/>
        </p:nvSpPr>
        <p:spPr>
          <a:xfrm>
            <a:off x="667200" y="635925"/>
            <a:ext cx="7880700" cy="4305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16" name="Google Shape;416;p55"/>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422" name="Google Shape;422;p5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423" name="Google Shape;423;p5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pic>
        <p:nvPicPr>
          <p:cNvPr id="428" name="Google Shape;428;p5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29" name="Google Shape;429;p5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nvSpPr>
        <p:spPr>
          <a:xfrm>
            <a:off x="4522050" y="1055125"/>
            <a:ext cx="4335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entrada(),</a:t>
            </a:r>
            <a:r>
              <a:rPr lang="es-419">
                <a:solidFill>
                  <a:schemeClr val="dk1"/>
                </a:solidFill>
                <a:highlight>
                  <a:schemeClr val="lt1"/>
                </a:highlight>
                <a:latin typeface="Helvetica Neue Light"/>
                <a:ea typeface="Helvetica Neue Light"/>
                <a:cs typeface="Helvetica Neue Light"/>
                <a:sym typeface="Helvetica Neue Light"/>
              </a:rPr>
              <a:t> la cual solicite un valor al usuario y lo retorne.</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procesamiento(valor),</a:t>
            </a:r>
            <a:r>
              <a:rPr lang="es-419">
                <a:solidFill>
                  <a:schemeClr val="dk1"/>
                </a:solidFill>
                <a:highlight>
                  <a:schemeClr val="lt1"/>
                </a:highlight>
                <a:latin typeface="Helvetica Neue Light"/>
                <a:ea typeface="Helvetica Neue Light"/>
                <a:cs typeface="Helvetica Neue Light"/>
                <a:sym typeface="Helvetica Neue Light"/>
              </a:rPr>
              <a:t> donde se transforme la entrada.</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salida(valor),</a:t>
            </a:r>
            <a:r>
              <a:rPr lang="es-419">
                <a:solidFill>
                  <a:schemeClr val="dk1"/>
                </a:solidFill>
                <a:highlight>
                  <a:schemeClr val="lt1"/>
                </a:highlight>
                <a:latin typeface="Helvetica Neue Light"/>
                <a:ea typeface="Helvetica Neue Light"/>
                <a:cs typeface="Helvetica Neue Light"/>
                <a:sym typeface="Helvetica Neue Light"/>
              </a:rPr>
              <a:t> la cual mostrará el resultado por alerta.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las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35" name="Google Shape;435;p58"/>
          <p:cNvSpPr txBox="1"/>
          <p:nvPr/>
        </p:nvSpPr>
        <p:spPr>
          <a:xfrm>
            <a:off x="44695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ENTRADAS Y SALIDAS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36" name="Google Shape;436;p58"/>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37" name="Google Shape;437;p58"/>
          <p:cNvPicPr preferRelativeResize="0"/>
          <p:nvPr/>
        </p:nvPicPr>
        <p:blipFill rotWithShape="1">
          <a:blip r:embed="rId4">
            <a:alphaModFix/>
          </a:blip>
          <a:srcRect b="0" l="19996" r="17339" t="0"/>
          <a:stretch/>
        </p:blipFill>
        <p:spPr>
          <a:xfrm>
            <a:off x="0" y="0"/>
            <a:ext cx="4335500" cy="5187225"/>
          </a:xfrm>
          <a:prstGeom prst="rect">
            <a:avLst/>
          </a:prstGeom>
          <a:noFill/>
          <a:ln>
            <a:noFill/>
          </a:ln>
        </p:spPr>
      </p:pic>
      <p:sp>
        <p:nvSpPr>
          <p:cNvPr id="438" name="Google Shape;438;p58"/>
          <p:cNvSpPr txBox="1"/>
          <p:nvPr/>
        </p:nvSpPr>
        <p:spPr>
          <a:xfrm>
            <a:off x="4469550" y="385630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actividad propone agrupar en funciones las instrucciones de 1) entrada. 2) procesamiento, y 3) salida. La llamada de las funciones debe coincidir con dicho orden.</a:t>
            </a:r>
            <a:endParaRPr sz="1200">
              <a:latin typeface="Didact Gothic"/>
              <a:ea typeface="Didact Gothic"/>
              <a:cs typeface="Didact Gothic"/>
              <a:sym typeface="Didact Gothic"/>
            </a:endParaRPr>
          </a:p>
        </p:txBody>
      </p:sp>
      <p:pic>
        <p:nvPicPr>
          <p:cNvPr id="439" name="Google Shape;439;p58"/>
          <p:cNvPicPr preferRelativeResize="0"/>
          <p:nvPr/>
        </p:nvPicPr>
        <p:blipFill rotWithShape="1">
          <a:blip r:embed="rId5">
            <a:alphaModFix/>
          </a:blip>
          <a:srcRect b="11598" l="20899" r="21303" t="9174"/>
          <a:stretch/>
        </p:blipFill>
        <p:spPr>
          <a:xfrm>
            <a:off x="4526100" y="4100450"/>
            <a:ext cx="407325" cy="558300"/>
          </a:xfrm>
          <a:prstGeom prst="rect">
            <a:avLst/>
          </a:prstGeom>
          <a:noFill/>
          <a:ln>
            <a:noFill/>
          </a:ln>
        </p:spPr>
      </p:pic>
      <p:pic>
        <p:nvPicPr>
          <p:cNvPr id="440" name="Google Shape;440;p58"/>
          <p:cNvPicPr preferRelativeResize="0"/>
          <p:nvPr/>
        </p:nvPicPr>
        <p:blipFill>
          <a:blip r:embed="rId6">
            <a:alphaModFix/>
          </a:blip>
          <a:stretch>
            <a:fillRect/>
          </a:stretch>
        </p:blipFill>
        <p:spPr>
          <a:xfrm>
            <a:off x="7814075" y="4856550"/>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nvSpPr>
        <p:spPr>
          <a:xfrm>
            <a:off x="4622150" y="1137850"/>
            <a:ext cx="4461600" cy="3051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que reciba un número decimal por parámetro, y lo retorne redondeado al entero más cercano</a:t>
            </a:r>
            <a:r>
              <a:rPr i="1" lang="es-419" sz="1600">
                <a:solidFill>
                  <a:srgbClr val="8215BC"/>
                </a:solidFill>
                <a:highlight>
                  <a:schemeClr val="lt1"/>
                </a:highlight>
                <a:latin typeface="Helvetica Neue Light"/>
                <a:ea typeface="Helvetica Neue Light"/>
                <a:cs typeface="Helvetica Neue Light"/>
                <a:sym typeface="Helvetica Neue Light"/>
              </a:rPr>
              <a:t>.</a:t>
            </a:r>
            <a:r>
              <a:rPr lang="es-419" sz="1600">
                <a:solidFill>
                  <a:schemeClr val="dk1"/>
                </a:solidFill>
                <a:highlight>
                  <a:schemeClr val="lt1"/>
                </a:highlight>
                <a:latin typeface="Helvetica Neue Light"/>
                <a:ea typeface="Helvetica Neue Light"/>
                <a:cs typeface="Helvetica Neue Light"/>
                <a:sym typeface="Helvetica Neue Light"/>
              </a:rPr>
              <a:t> Para ello, puede emplearse  </a:t>
            </a:r>
            <a:r>
              <a:rPr lang="es-419" sz="1600">
                <a:solidFill>
                  <a:srgbClr val="8215BC"/>
                </a:solidFill>
                <a:highlight>
                  <a:schemeClr val="lt1"/>
                </a:highlight>
                <a:latin typeface="Helvetica Neue Light"/>
                <a:ea typeface="Helvetica Neue Light"/>
                <a:cs typeface="Helvetica Neue Light"/>
                <a:sym typeface="Helvetica Neue Light"/>
              </a:rPr>
              <a:t>Math.round.</a:t>
            </a:r>
            <a:endParaRPr sz="1600">
              <a:solidFill>
                <a:srgbClr val="8215BC"/>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número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46" name="Google Shape;446;p59"/>
          <p:cNvSpPr txBox="1"/>
          <p:nvPr/>
        </p:nvSpPr>
        <p:spPr>
          <a:xfrm>
            <a:off x="4461625"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REDONDEO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47" name="Google Shape;447;p59"/>
          <p:cNvPicPr preferRelativeResize="0"/>
          <p:nvPr/>
        </p:nvPicPr>
        <p:blipFill rotWithShape="1">
          <a:blip r:embed="rId3">
            <a:alphaModFix/>
          </a:blip>
          <a:srcRect b="0" l="0" r="0" t="0"/>
          <a:stretch/>
        </p:blipFill>
        <p:spPr>
          <a:xfrm>
            <a:off x="8187513" y="104125"/>
            <a:ext cx="726450" cy="728091"/>
          </a:xfrm>
          <a:prstGeom prst="rect">
            <a:avLst/>
          </a:prstGeom>
          <a:noFill/>
          <a:ln>
            <a:noFill/>
          </a:ln>
        </p:spPr>
      </p:pic>
      <p:pic>
        <p:nvPicPr>
          <p:cNvPr id="448" name="Google Shape;448;p59"/>
          <p:cNvPicPr preferRelativeResize="0"/>
          <p:nvPr/>
        </p:nvPicPr>
        <p:blipFill rotWithShape="1">
          <a:blip r:embed="rId4">
            <a:alphaModFix/>
          </a:blip>
          <a:srcRect b="0" l="15885" r="17950" t="0"/>
          <a:stretch/>
        </p:blipFill>
        <p:spPr>
          <a:xfrm>
            <a:off x="0" y="0"/>
            <a:ext cx="4522051" cy="5143500"/>
          </a:xfrm>
          <a:prstGeom prst="rect">
            <a:avLst/>
          </a:prstGeom>
          <a:noFill/>
          <a:ln>
            <a:noFill/>
          </a:ln>
        </p:spPr>
      </p:pic>
      <p:sp>
        <p:nvSpPr>
          <p:cNvPr id="449" name="Google Shape;449;p59"/>
          <p:cNvSpPr txBox="1"/>
          <p:nvPr/>
        </p:nvSpPr>
        <p:spPr>
          <a:xfrm>
            <a:off x="4569650" y="3881075"/>
            <a:ext cx="45222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“llamada iterativa de la función” implica emplear un bucle. Como se solicita una cantidad determinada, se recomienda emplear for.</a:t>
            </a:r>
            <a:endParaRPr sz="1200">
              <a:latin typeface="Didact Gothic"/>
              <a:ea typeface="Didact Gothic"/>
              <a:cs typeface="Didact Gothic"/>
              <a:sym typeface="Didact Gothic"/>
            </a:endParaRPr>
          </a:p>
        </p:txBody>
      </p:sp>
      <p:pic>
        <p:nvPicPr>
          <p:cNvPr id="450" name="Google Shape;450;p59"/>
          <p:cNvPicPr preferRelativeResize="0"/>
          <p:nvPr/>
        </p:nvPicPr>
        <p:blipFill rotWithShape="1">
          <a:blip r:embed="rId5">
            <a:alphaModFix/>
          </a:blip>
          <a:srcRect b="11598" l="20899" r="21303" t="9174"/>
          <a:stretch/>
        </p:blipFill>
        <p:spPr>
          <a:xfrm>
            <a:off x="4626200" y="4132925"/>
            <a:ext cx="407325" cy="558300"/>
          </a:xfrm>
          <a:prstGeom prst="rect">
            <a:avLst/>
          </a:prstGeom>
          <a:noFill/>
          <a:ln>
            <a:noFill/>
          </a:ln>
        </p:spPr>
      </p:pic>
      <p:pic>
        <p:nvPicPr>
          <p:cNvPr id="451" name="Google Shape;451;p59"/>
          <p:cNvPicPr preferRelativeResize="0"/>
          <p:nvPr/>
        </p:nvPicPr>
        <p:blipFill>
          <a:blip r:embed="rId6">
            <a:alphaModFix/>
          </a:blip>
          <a:stretch>
            <a:fillRect/>
          </a:stretch>
        </p:blipFill>
        <p:spPr>
          <a:xfrm>
            <a:off x="7914175" y="48128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nvSpPr>
        <p:spPr>
          <a:xfrm>
            <a:off x="4522050" y="1130950"/>
            <a:ext cx="4461600" cy="255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impuesto(precio, porcentaje).</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numérico compuesto por el precio recibido, más la suma del porcentaje ingresado.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precio y porcentaje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57" name="Google Shape;457;p60"/>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IMPUESTOS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58" name="Google Shape;458;p60"/>
          <p:cNvPicPr preferRelativeResize="0"/>
          <p:nvPr/>
        </p:nvPicPr>
        <p:blipFill rotWithShape="1">
          <a:blip r:embed="rId3">
            <a:alphaModFix/>
          </a:blip>
          <a:srcRect b="0" l="0" r="0" t="0"/>
          <a:stretch/>
        </p:blipFill>
        <p:spPr>
          <a:xfrm>
            <a:off x="8187513" y="196525"/>
            <a:ext cx="726450" cy="728091"/>
          </a:xfrm>
          <a:prstGeom prst="rect">
            <a:avLst/>
          </a:prstGeom>
          <a:noFill/>
          <a:ln>
            <a:noFill/>
          </a:ln>
        </p:spPr>
      </p:pic>
      <p:pic>
        <p:nvPicPr>
          <p:cNvPr id="459" name="Google Shape;459;p60"/>
          <p:cNvPicPr preferRelativeResize="0"/>
          <p:nvPr/>
        </p:nvPicPr>
        <p:blipFill rotWithShape="1">
          <a:blip r:embed="rId4">
            <a:alphaModFix/>
          </a:blip>
          <a:srcRect b="0" l="27748" r="5660" t="0"/>
          <a:stretch/>
        </p:blipFill>
        <p:spPr>
          <a:xfrm>
            <a:off x="0" y="0"/>
            <a:ext cx="4461600" cy="5098700"/>
          </a:xfrm>
          <a:prstGeom prst="rect">
            <a:avLst/>
          </a:prstGeom>
          <a:noFill/>
          <a:ln>
            <a:noFill/>
          </a:ln>
        </p:spPr>
      </p:pic>
      <p:grpSp>
        <p:nvGrpSpPr>
          <p:cNvPr id="460" name="Google Shape;460;p60"/>
          <p:cNvGrpSpPr/>
          <p:nvPr/>
        </p:nvGrpSpPr>
        <p:grpSpPr>
          <a:xfrm>
            <a:off x="4572000" y="3679600"/>
            <a:ext cx="4527000" cy="1108200"/>
            <a:chOff x="4402350" y="3656325"/>
            <a:chExt cx="4527000" cy="1108200"/>
          </a:xfrm>
        </p:grpSpPr>
        <p:sp>
          <p:nvSpPr>
            <p:cNvPr id="461" name="Google Shape;461;p60"/>
            <p:cNvSpPr txBox="1"/>
            <p:nvPr/>
          </p:nvSpPr>
          <p:spPr>
            <a:xfrm>
              <a:off x="4402350" y="36563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impuesto es la suma de un monto al precio inicial. Buscamos calcular en la función el porcentaje sobre dicho precio, y sumarlo; por ejemplo: si el precio es 100, el 20% es 20, entonces el precio final es 100+20 = 120.</a:t>
              </a:r>
              <a:endParaRPr sz="1200">
                <a:latin typeface="Didact Gothic"/>
                <a:ea typeface="Didact Gothic"/>
                <a:cs typeface="Didact Gothic"/>
                <a:sym typeface="Didact Gothic"/>
              </a:endParaRPr>
            </a:p>
          </p:txBody>
        </p:sp>
        <p:pic>
          <p:nvPicPr>
            <p:cNvPr id="462" name="Google Shape;462;p60"/>
            <p:cNvPicPr preferRelativeResize="0"/>
            <p:nvPr/>
          </p:nvPicPr>
          <p:blipFill rotWithShape="1">
            <a:blip r:embed="rId5">
              <a:alphaModFix/>
            </a:blip>
            <a:srcRect b="11598" l="20899" r="21303" t="9174"/>
            <a:stretch/>
          </p:blipFill>
          <p:spPr>
            <a:xfrm>
              <a:off x="4447200" y="4007475"/>
              <a:ext cx="407325" cy="558300"/>
            </a:xfrm>
            <a:prstGeom prst="rect">
              <a:avLst/>
            </a:prstGeom>
            <a:noFill/>
            <a:ln>
              <a:noFill/>
            </a:ln>
          </p:spPr>
        </p:pic>
      </p:grpSp>
      <p:pic>
        <p:nvPicPr>
          <p:cNvPr id="463" name="Google Shape;463;p60"/>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nvSpPr>
        <p:spPr>
          <a:xfrm>
            <a:off x="4604700" y="9027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Codificar dos funciones: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cotizarDolar(pesos),</a:t>
            </a:r>
            <a:r>
              <a:rPr lang="es-419">
                <a:solidFill>
                  <a:schemeClr val="dk1"/>
                </a:solidFill>
                <a:highlight>
                  <a:schemeClr val="lt1"/>
                </a:highlight>
                <a:latin typeface="Helvetica Neue Light"/>
                <a:ea typeface="Helvetica Neue Light"/>
                <a:cs typeface="Helvetica Neue Light"/>
                <a:sym typeface="Helvetica Neue Light"/>
              </a:rPr>
              <a:t> la cual recibe un valor monetario en pesos argentinos, y lo retorna en su equivalente en dólares.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cotizarPesos(dolar),</a:t>
            </a:r>
            <a:r>
              <a:rPr lang="es-419">
                <a:solidFill>
                  <a:schemeClr val="dk1"/>
                </a:solidFill>
                <a:highlight>
                  <a:schemeClr val="lt1"/>
                </a:highlight>
                <a:latin typeface="Helvetica Neue Light"/>
                <a:ea typeface="Helvetica Neue Light"/>
                <a:cs typeface="Helvetica Neue Light"/>
                <a:sym typeface="Helvetica Neue Light"/>
              </a:rPr>
              <a:t> que recibe un valor monetario en dólares, y lo retorna en su equivalente en pesos argentinos.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invocar las funciones solicitando  al usuario el valor y el tipo de cotización a realizar.</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69" name="Google Shape;469;p61"/>
          <p:cNvSpPr txBox="1"/>
          <p:nvPr/>
        </p:nvSpPr>
        <p:spPr>
          <a:xfrm>
            <a:off x="45376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COTIZACIÓN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70" name="Google Shape;470;p61"/>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71" name="Google Shape;471;p61"/>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grpSp>
        <p:nvGrpSpPr>
          <p:cNvPr id="472" name="Google Shape;472;p61"/>
          <p:cNvGrpSpPr/>
          <p:nvPr/>
        </p:nvGrpSpPr>
        <p:grpSpPr>
          <a:xfrm>
            <a:off x="4572000" y="3895200"/>
            <a:ext cx="4527000" cy="923400"/>
            <a:chOff x="4402350" y="3871925"/>
            <a:chExt cx="4527000" cy="923400"/>
          </a:xfrm>
        </p:grpSpPr>
        <p:sp>
          <p:nvSpPr>
            <p:cNvPr id="473" name="Google Shape;473;p61"/>
            <p:cNvSpPr txBox="1"/>
            <p:nvPr/>
          </p:nvSpPr>
          <p:spPr>
            <a:xfrm>
              <a:off x="4402350" y="3871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cambiar la moneda a cotizar. Lo importante es codificar dos funciones que hagan operaciones contrarias (inversas). </a:t>
              </a:r>
              <a:endParaRPr sz="1200">
                <a:latin typeface="Didact Gothic"/>
                <a:ea typeface="Didact Gothic"/>
                <a:cs typeface="Didact Gothic"/>
                <a:sym typeface="Didact Gothic"/>
              </a:endParaRPr>
            </a:p>
          </p:txBody>
        </p:sp>
        <p:pic>
          <p:nvPicPr>
            <p:cNvPr id="474" name="Google Shape;474;p61"/>
            <p:cNvPicPr preferRelativeResize="0"/>
            <p:nvPr/>
          </p:nvPicPr>
          <p:blipFill rotWithShape="1">
            <a:blip r:embed="rId5">
              <a:alphaModFix/>
            </a:blip>
            <a:srcRect b="11598" l="20899" r="21303" t="9174"/>
            <a:stretch/>
          </p:blipFill>
          <p:spPr>
            <a:xfrm>
              <a:off x="4447200" y="3931275"/>
              <a:ext cx="407325" cy="558300"/>
            </a:xfrm>
            <a:prstGeom prst="rect">
              <a:avLst/>
            </a:prstGeom>
            <a:noFill/>
            <a:ln>
              <a:noFill/>
            </a:ln>
          </p:spPr>
        </p:pic>
      </p:grpSp>
      <p:pic>
        <p:nvPicPr>
          <p:cNvPr id="475" name="Google Shape;475;p61"/>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nvSpPr>
        <p:spPr>
          <a:xfrm>
            <a:off x="4572000" y="10551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validacion(cadena).</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booleano, el cual es </a:t>
            </a:r>
            <a:r>
              <a:rPr lang="es-419" sz="1600">
                <a:solidFill>
                  <a:srgbClr val="8215BC"/>
                </a:solidFill>
                <a:highlight>
                  <a:schemeClr val="lt1"/>
                </a:highlight>
                <a:latin typeface="Helvetica Neue Light"/>
                <a:ea typeface="Helvetica Neue Light"/>
                <a:cs typeface="Helvetica Neue Light"/>
                <a:sym typeface="Helvetica Neue Light"/>
              </a:rPr>
              <a:t>true</a:t>
            </a:r>
            <a:r>
              <a:rPr lang="es-419" sz="1600">
                <a:solidFill>
                  <a:schemeClr val="dk1"/>
                </a:solidFill>
                <a:highlight>
                  <a:schemeClr val="lt1"/>
                </a:highlight>
                <a:latin typeface="Helvetica Neue Light"/>
                <a:ea typeface="Helvetica Neue Light"/>
                <a:cs typeface="Helvetica Neue Light"/>
                <a:sym typeface="Helvetica Neue Light"/>
              </a:rPr>
              <a:t> si el parámetro no es un cadena vacía. Caso contrario, se retorna </a:t>
            </a:r>
            <a:r>
              <a:rPr lang="es-419" sz="1600">
                <a:solidFill>
                  <a:srgbClr val="8215BC"/>
                </a:solidFill>
                <a:highlight>
                  <a:schemeClr val="lt1"/>
                </a:highlight>
                <a:latin typeface="Helvetica Neue Light"/>
                <a:ea typeface="Helvetica Neue Light"/>
                <a:cs typeface="Helvetica Neue Light"/>
                <a:sym typeface="Helvetica Neue Light"/>
              </a:rPr>
              <a:t>false</a:t>
            </a:r>
            <a:r>
              <a:rPr lang="es-419" sz="1600">
                <a:solidFill>
                  <a:schemeClr val="dk1"/>
                </a:solidFill>
                <a:highlight>
                  <a:schemeClr val="lt1"/>
                </a:highlight>
                <a:latin typeface="Helvetica Neue Light"/>
                <a:ea typeface="Helvetica Neue Light"/>
                <a:cs typeface="Helvetica Neue Light"/>
                <a:sym typeface="Helvetica Neue Light"/>
              </a:rPr>
              <a:t>. Luego invocar la función de forma iterativa, hasta que el usuario tipee “ESC”, solicitando en cada ciclo una cadena a validar.</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81" name="Google Shape;481;p62"/>
          <p:cNvSpPr txBox="1"/>
          <p:nvPr/>
        </p:nvSpPr>
        <p:spPr>
          <a:xfrm>
            <a:off x="446160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82" name="Google Shape;482;p62"/>
          <p:cNvPicPr preferRelativeResize="0"/>
          <p:nvPr/>
        </p:nvPicPr>
        <p:blipFill rotWithShape="1">
          <a:blip r:embed="rId3">
            <a:alphaModFix/>
          </a:blip>
          <a:srcRect b="0" l="0" r="0" t="0"/>
          <a:stretch/>
        </p:blipFill>
        <p:spPr>
          <a:xfrm>
            <a:off x="8172113" y="142625"/>
            <a:ext cx="726450" cy="728091"/>
          </a:xfrm>
          <a:prstGeom prst="rect">
            <a:avLst/>
          </a:prstGeom>
          <a:noFill/>
          <a:ln>
            <a:noFill/>
          </a:ln>
        </p:spPr>
      </p:pic>
      <p:pic>
        <p:nvPicPr>
          <p:cNvPr id="483" name="Google Shape;483;p62"/>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grpSp>
        <p:nvGrpSpPr>
          <p:cNvPr id="484" name="Google Shape;484;p62"/>
          <p:cNvGrpSpPr/>
          <p:nvPr/>
        </p:nvGrpSpPr>
        <p:grpSpPr>
          <a:xfrm>
            <a:off x="4572000" y="3840500"/>
            <a:ext cx="4527000" cy="923400"/>
            <a:chOff x="4402350" y="3817225"/>
            <a:chExt cx="4527000" cy="923400"/>
          </a:xfrm>
        </p:grpSpPr>
        <p:sp>
          <p:nvSpPr>
            <p:cNvPr id="485" name="Google Shape;485;p62"/>
            <p:cNvSpPr txBox="1"/>
            <p:nvPr/>
          </p:nvSpPr>
          <p:spPr>
            <a:xfrm>
              <a:off x="4402350" y="3817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funciones para validar si un valor recibido por parámetro cumple con cierto formato. La comparación de cadena vacía es (cadena != ‘’)</a:t>
              </a:r>
              <a:endParaRPr sz="1200">
                <a:latin typeface="Didact Gothic"/>
                <a:ea typeface="Didact Gothic"/>
                <a:cs typeface="Didact Gothic"/>
                <a:sym typeface="Didact Gothic"/>
              </a:endParaRPr>
            </a:p>
          </p:txBody>
        </p:sp>
        <p:pic>
          <p:nvPicPr>
            <p:cNvPr id="486" name="Google Shape;486;p62"/>
            <p:cNvPicPr preferRelativeResize="0"/>
            <p:nvPr/>
          </p:nvPicPr>
          <p:blipFill rotWithShape="1">
            <a:blip r:embed="rId5">
              <a:alphaModFix/>
            </a:blip>
            <a:srcRect b="11598" l="20899" r="21303" t="9174"/>
            <a:stretch/>
          </p:blipFill>
          <p:spPr>
            <a:xfrm>
              <a:off x="4402350" y="3999775"/>
              <a:ext cx="407325" cy="558300"/>
            </a:xfrm>
            <a:prstGeom prst="rect">
              <a:avLst/>
            </a:prstGeom>
            <a:noFill/>
            <a:ln>
              <a:noFill/>
            </a:ln>
          </p:spPr>
        </p:pic>
      </p:grpSp>
      <p:pic>
        <p:nvPicPr>
          <p:cNvPr id="487" name="Google Shape;487;p62"/>
          <p:cNvPicPr preferRelativeResize="0"/>
          <p:nvPr/>
        </p:nvPicPr>
        <p:blipFill>
          <a:blip r:embed="rId6">
            <a:alphaModFix/>
          </a:blip>
          <a:stretch>
            <a:fillRect/>
          </a:stretch>
        </p:blipFill>
        <p:spPr>
          <a:xfrm>
            <a:off x="7847075" y="48128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pic>
        <p:nvPicPr>
          <p:cNvPr id="492" name="Google Shape;492;p6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93" name="Google Shape;493;p6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nvSpPr>
        <p:spPr>
          <a:xfrm>
            <a:off x="4616850" y="1625600"/>
            <a:ext cx="41376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tres (3) variables para asignar el nombre, apellido y edad de Homero, respectivamente.</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Es indistinto el empleo de </a:t>
            </a:r>
            <a:r>
              <a:rPr lang="es-419" sz="1800">
                <a:solidFill>
                  <a:srgbClr val="8215BC"/>
                </a:solidFill>
                <a:highlight>
                  <a:schemeClr val="lt1"/>
                </a:highlight>
                <a:latin typeface="Helvetica Neue Light"/>
                <a:ea typeface="Helvetica Neue Light"/>
                <a:cs typeface="Helvetica Neue Light"/>
                <a:sym typeface="Helvetica Neue Light"/>
              </a:rPr>
              <a:t>var</a:t>
            </a:r>
            <a:r>
              <a:rPr lang="es-419" sz="1800">
                <a:solidFill>
                  <a:schemeClr val="dk1"/>
                </a:solidFill>
                <a:highlight>
                  <a:schemeClr val="lt1"/>
                </a:highlight>
                <a:latin typeface="Helvetica Neue Light"/>
                <a:ea typeface="Helvetica Neue Light"/>
                <a:cs typeface="Helvetica Neue Light"/>
                <a:sym typeface="Helvetica Neue Light"/>
              </a:rPr>
              <a:t> o  </a:t>
            </a:r>
            <a:r>
              <a:rPr lang="es-419" sz="1800">
                <a:solidFill>
                  <a:srgbClr val="8215BC"/>
                </a:solidFill>
                <a:highlight>
                  <a:schemeClr val="lt1"/>
                </a:highlight>
                <a:latin typeface="Helvetica Neue Light"/>
                <a:ea typeface="Helvetica Neue Light"/>
                <a:cs typeface="Helvetica Neue Light"/>
                <a:sym typeface="Helvetica Neue Light"/>
              </a:rPr>
              <a:t>let </a:t>
            </a:r>
            <a:r>
              <a:rPr lang="es-419" sz="1800">
                <a:solidFill>
                  <a:schemeClr val="dk1"/>
                </a:solidFill>
                <a:highlight>
                  <a:schemeClr val="lt1"/>
                </a:highlight>
                <a:latin typeface="Helvetica Neue Light"/>
                <a:ea typeface="Helvetica Neue Light"/>
                <a:cs typeface="Helvetica Neue Light"/>
                <a:sym typeface="Helvetica Neue Light"/>
              </a:rPr>
              <a:t>en la declaración.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8" name="Google Shape;88;p19"/>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1</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HOMERO</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9" name="Google Shape;89;p19"/>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90" name="Google Shape;90;p19"/>
          <p:cNvPicPr preferRelativeResize="0"/>
          <p:nvPr/>
        </p:nvPicPr>
        <p:blipFill rotWithShape="1">
          <a:blip r:embed="rId4">
            <a:alphaModFix/>
          </a:blip>
          <a:srcRect b="0" l="25233" r="27891" t="0"/>
          <a:stretch/>
        </p:blipFill>
        <p:spPr>
          <a:xfrm>
            <a:off x="0" y="0"/>
            <a:ext cx="4286249" cy="5143500"/>
          </a:xfrm>
          <a:prstGeom prst="rect">
            <a:avLst/>
          </a:prstGeom>
          <a:noFill/>
          <a:ln>
            <a:noFill/>
          </a:ln>
        </p:spPr>
      </p:pic>
      <p:grpSp>
        <p:nvGrpSpPr>
          <p:cNvPr id="91" name="Google Shape;91;p19"/>
          <p:cNvGrpSpPr/>
          <p:nvPr/>
        </p:nvGrpSpPr>
        <p:grpSpPr>
          <a:xfrm>
            <a:off x="4402350" y="3793400"/>
            <a:ext cx="4566600" cy="738900"/>
            <a:chOff x="4402350" y="3884925"/>
            <a:chExt cx="4566600" cy="738900"/>
          </a:xfrm>
        </p:grpSpPr>
        <p:sp>
          <p:nvSpPr>
            <p:cNvPr id="92" name="Google Shape;92;p19"/>
            <p:cNvSpPr txBox="1"/>
            <p:nvPr/>
          </p:nvSpPr>
          <p:spPr>
            <a:xfrm>
              <a:off x="4402350" y="3884925"/>
              <a:ext cx="4566600" cy="738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1</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que los valores de nombre, apellido y edad sean de otra persona a elección.</a:t>
              </a:r>
              <a:endParaRPr sz="1200">
                <a:latin typeface="Didact Gothic"/>
                <a:ea typeface="Didact Gothic"/>
                <a:cs typeface="Didact Gothic"/>
                <a:sym typeface="Didact Gothic"/>
              </a:endParaRPr>
            </a:p>
          </p:txBody>
        </p:sp>
        <p:pic>
          <p:nvPicPr>
            <p:cNvPr id="93" name="Google Shape;93;p19"/>
            <p:cNvPicPr preferRelativeResize="0"/>
            <p:nvPr/>
          </p:nvPicPr>
          <p:blipFill rotWithShape="1">
            <a:blip r:embed="rId5">
              <a:alphaModFix/>
            </a:blip>
            <a:srcRect b="11598" l="20899" r="21303" t="9174"/>
            <a:stretch/>
          </p:blipFill>
          <p:spPr>
            <a:xfrm>
              <a:off x="4461625" y="3975225"/>
              <a:ext cx="407325" cy="558300"/>
            </a:xfrm>
            <a:prstGeom prst="rect">
              <a:avLst/>
            </a:prstGeom>
            <a:noFill/>
            <a:ln>
              <a:noFill/>
            </a:ln>
          </p:spPr>
        </p:pic>
      </p:grpSp>
      <p:pic>
        <p:nvPicPr>
          <p:cNvPr id="94" name="Google Shape;94;p19"/>
          <p:cNvPicPr preferRelativeResize="0"/>
          <p:nvPr/>
        </p:nvPicPr>
        <p:blipFill>
          <a:blip r:embed="rId6">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7" name="Shape 497"/>
        <p:cNvGrpSpPr/>
        <p:nvPr/>
      </p:nvGrpSpPr>
      <p:grpSpPr>
        <a:xfrm>
          <a:off x="0" y="0"/>
          <a:ext cx="0" cy="0"/>
          <a:chOff x="0" y="0"/>
          <a:chExt cx="0" cy="0"/>
        </a:xfrm>
      </p:grpSpPr>
      <p:sp>
        <p:nvSpPr>
          <p:cNvPr id="498" name="Google Shape;498;p6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99" name="Google Shape;499;p6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500" name="Google Shape;500;p64"/>
          <p:cNvSpPr txBox="1"/>
          <p:nvPr/>
        </p:nvSpPr>
        <p:spPr>
          <a:xfrm>
            <a:off x="631650" y="1334525"/>
            <a:ext cx="7880700" cy="380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DATO</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LA ENTRADA ES </a:t>
            </a:r>
            <a:r>
              <a:rPr lang="es-419" sz="1300">
                <a:solidFill>
                  <a:srgbClr val="DEE492"/>
                </a:solidFill>
                <a:latin typeface="Courier New"/>
                <a:ea typeface="Courier New"/>
                <a:cs typeface="Courier New"/>
                <a:sym typeface="Courier New"/>
              </a:rPr>
              <a:t>"</a:t>
            </a:r>
            <a:r>
              <a:rPr lang="es-419" sz="1300">
                <a:solidFill>
                  <a:srgbClr val="F286C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endParaRPr i="1" sz="13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/SUMAR LA OTRA FORMA DE LLAMADA</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1" name="Google Shape;501;p64"/>
          <p:cNvSpPr/>
          <p:nvPr/>
        </p:nvSpPr>
        <p:spPr>
          <a:xfrm>
            <a:off x="7863100" y="4766225"/>
            <a:ext cx="1186526" cy="330675"/>
          </a:xfrm>
          <a:prstGeom prst="rect">
            <a:avLst/>
          </a:prstGeom>
          <a:no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5" name="Shape 505"/>
        <p:cNvGrpSpPr/>
        <p:nvPr/>
      </p:nvGrpSpPr>
      <p:grpSpPr>
        <a:xfrm>
          <a:off x="0" y="0"/>
          <a:ext cx="0" cy="0"/>
          <a:chOff x="0" y="0"/>
          <a:chExt cx="0" cy="0"/>
        </a:xfrm>
      </p:grpSpPr>
      <p:sp>
        <p:nvSpPr>
          <p:cNvPr id="506" name="Google Shape;506;p6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07" name="Google Shape;507;p6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508" name="Google Shape;508;p65"/>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9" name="Google Shape;509;p65"/>
          <p:cNvSpPr/>
          <p:nvPr/>
        </p:nvSpPr>
        <p:spPr>
          <a:xfrm>
            <a:off x="7863100" y="4766225"/>
            <a:ext cx="1186526" cy="330675"/>
          </a:xfrm>
          <a:prstGeom prst="rect">
            <a:avLst/>
          </a:prstGeom>
          <a:no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3" name="Shape 513"/>
        <p:cNvGrpSpPr/>
        <p:nvPr/>
      </p:nvGrpSpPr>
      <p:grpSpPr>
        <a:xfrm>
          <a:off x="0" y="0"/>
          <a:ext cx="0" cy="0"/>
          <a:chOff x="0" y="0"/>
          <a:chExt cx="0" cy="0"/>
        </a:xfrm>
      </p:grpSpPr>
      <p:sp>
        <p:nvSpPr>
          <p:cNvPr id="514" name="Google Shape;514;p6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15" name="Google Shape;515;p6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516" name="Google Shape;516;p66"/>
          <p:cNvSpPr txBox="1"/>
          <p:nvPr/>
        </p:nvSpPr>
        <p:spPr>
          <a:xfrm>
            <a:off x="102750" y="1334525"/>
            <a:ext cx="8872200" cy="299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17" name="Google Shape;517;p66"/>
          <p:cNvSpPr/>
          <p:nvPr/>
        </p:nvSpPr>
        <p:spPr>
          <a:xfrm>
            <a:off x="7863100" y="4766225"/>
            <a:ext cx="1186526" cy="330675"/>
          </a:xfrm>
          <a:prstGeom prst="rect">
            <a:avLst/>
          </a:prstGeom>
          <a:noFill/>
          <a:ln>
            <a:noFill/>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1" name="Shape 521"/>
        <p:cNvGrpSpPr/>
        <p:nvPr/>
      </p:nvGrpSpPr>
      <p:grpSpPr>
        <a:xfrm>
          <a:off x="0" y="0"/>
          <a:ext cx="0" cy="0"/>
          <a:chOff x="0" y="0"/>
          <a:chExt cx="0" cy="0"/>
        </a:xfrm>
      </p:grpSpPr>
      <p:sp>
        <p:nvSpPr>
          <p:cNvPr id="522" name="Google Shape;522;p6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23" name="Google Shape;523;p6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524" name="Google Shape;524;p67"/>
          <p:cNvSpPr txBox="1"/>
          <p:nvPr/>
        </p:nvSpPr>
        <p:spPr>
          <a:xfrm>
            <a:off x="0" y="915500"/>
            <a:ext cx="9144000" cy="4181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25" name="Google Shape;525;p67"/>
          <p:cNvSpPr/>
          <p:nvPr/>
        </p:nvSpPr>
        <p:spPr>
          <a:xfrm>
            <a:off x="7863100" y="4766225"/>
            <a:ext cx="1186526" cy="330675"/>
          </a:xfrm>
          <a:prstGeom prst="rect">
            <a:avLst/>
          </a:prstGeom>
          <a:noFill/>
          <a:ln>
            <a:noFill/>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9" name="Shape 529"/>
        <p:cNvGrpSpPr/>
        <p:nvPr/>
      </p:nvGrpSpPr>
      <p:grpSpPr>
        <a:xfrm>
          <a:off x="0" y="0"/>
          <a:ext cx="0" cy="0"/>
          <a:chOff x="0" y="0"/>
          <a:chExt cx="0" cy="0"/>
        </a:xfrm>
      </p:grpSpPr>
      <p:sp>
        <p:nvSpPr>
          <p:cNvPr id="530" name="Google Shape;530;p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31" name="Google Shape;531;p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532" name="Google Shape;532;p68"/>
          <p:cNvSpPr txBox="1"/>
          <p:nvPr/>
        </p:nvSpPr>
        <p:spPr>
          <a:xfrm>
            <a:off x="631650" y="1334525"/>
            <a:ext cx="7880700" cy="327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33" name="Google Shape;533;p68"/>
          <p:cNvSpPr/>
          <p:nvPr/>
        </p:nvSpPr>
        <p:spPr>
          <a:xfrm>
            <a:off x="7863100" y="4766225"/>
            <a:ext cx="1186526" cy="330675"/>
          </a:xfrm>
          <a:prstGeom prst="rect">
            <a:avLst/>
          </a:prstGeom>
          <a:noFill/>
          <a:ln>
            <a:noFill/>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69"/>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539" name="Google Shape;539;p69"/>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540" name="Google Shape;540;p6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pic>
        <p:nvPicPr>
          <p:cNvPr id="545" name="Google Shape;545;p7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546" name="Google Shape;546;p7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Tienda </a:t>
            </a:r>
            <a:r>
              <a:rPr lang="es-419" sz="1600">
                <a:solidFill>
                  <a:schemeClr val="dk1"/>
                </a:solidFill>
                <a:highlight>
                  <a:schemeClr val="lt1"/>
                </a:highlight>
                <a:latin typeface="Helvetica Neue Light"/>
                <a:ea typeface="Helvetica Neue Light"/>
                <a:cs typeface="Helvetica Neue Light"/>
                <a:sym typeface="Helvetica Neue Light"/>
              </a:rPr>
              <a:t>que permita registrar: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Nombre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Dirección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Propietario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Rubro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52" name="Google Shape;552;p7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TIENDA</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53" name="Google Shape;553;p7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pic>
        <p:nvPicPr>
          <p:cNvPr id="554" name="Google Shape;554;p71"/>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grpSp>
        <p:nvGrpSpPr>
          <p:cNvPr id="555" name="Google Shape;555;p71"/>
          <p:cNvGrpSpPr/>
          <p:nvPr/>
        </p:nvGrpSpPr>
        <p:grpSpPr>
          <a:xfrm>
            <a:off x="4536900" y="3833575"/>
            <a:ext cx="4527000" cy="923400"/>
            <a:chOff x="4442550" y="4038925"/>
            <a:chExt cx="4527000" cy="923400"/>
          </a:xfrm>
        </p:grpSpPr>
        <p:sp>
          <p:nvSpPr>
            <p:cNvPr id="556" name="Google Shape;556;p71"/>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Por cada dato a registrar en un objeto, corresponde una propiedad. Recordemos que la invocación del objeto es instanciarlo usando new y el constructor.</a:t>
              </a:r>
              <a:endParaRPr sz="1200">
                <a:latin typeface="Didact Gothic"/>
                <a:ea typeface="Didact Gothic"/>
                <a:cs typeface="Didact Gothic"/>
                <a:sym typeface="Didact Gothic"/>
              </a:endParaRPr>
            </a:p>
          </p:txBody>
        </p:sp>
        <p:pic>
          <p:nvPicPr>
            <p:cNvPr id="557" name="Google Shape;557;p71"/>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58" name="Google Shape;558;p71"/>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nvSpPr>
        <p:spPr>
          <a:xfrm>
            <a:off x="4461625" y="1371925"/>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el registro de cinco (5) tiendas.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Emplear la clase </a:t>
            </a:r>
            <a:r>
              <a:rPr lang="es-419" sz="1600">
                <a:solidFill>
                  <a:srgbClr val="8215BC"/>
                </a:solidFill>
                <a:highlight>
                  <a:schemeClr val="lt1"/>
                </a:highlight>
                <a:latin typeface="Helvetica Neue Light"/>
                <a:ea typeface="Helvetica Neue Light"/>
                <a:cs typeface="Helvetica Neue Light"/>
                <a:sym typeface="Helvetica Neue Light"/>
              </a:rPr>
              <a:t>Tienda</a:t>
            </a:r>
            <a:r>
              <a:rPr lang="es-419" sz="1600">
                <a:solidFill>
                  <a:schemeClr val="dk1"/>
                </a:solidFill>
                <a:highlight>
                  <a:schemeClr val="lt1"/>
                </a:highlight>
                <a:latin typeface="Helvetica Neue Light"/>
                <a:ea typeface="Helvetica Neue Light"/>
                <a:cs typeface="Helvetica Neue Light"/>
                <a:sym typeface="Helvetica Neue Light"/>
              </a:rPr>
              <a:t> </a:t>
            </a:r>
            <a:r>
              <a:rPr i="1" lang="es-419" sz="1600">
                <a:solidFill>
                  <a:schemeClr val="dk1"/>
                </a:solidFill>
                <a:highlight>
                  <a:schemeClr val="lt1"/>
                </a:highlight>
                <a:latin typeface="Helvetica Neue Light"/>
                <a:ea typeface="Helvetica Neue Light"/>
                <a:cs typeface="Helvetica Neue Light"/>
                <a:sym typeface="Helvetica Neue Light"/>
              </a:rPr>
              <a:t>de la actividad 1,</a:t>
            </a:r>
            <a:r>
              <a:rPr lang="es-419" sz="1600">
                <a:solidFill>
                  <a:schemeClr val="dk1"/>
                </a:solidFill>
                <a:highlight>
                  <a:schemeClr val="lt1"/>
                </a:highlight>
                <a:latin typeface="Helvetica Neue Light"/>
                <a:ea typeface="Helvetica Neue Light"/>
                <a:cs typeface="Helvetica Neue Light"/>
                <a:sym typeface="Helvetica Neue Light"/>
              </a:rPr>
              <a:t> para instanciar los objetos en función de las entradas capturadas. Generar una única salida compuesta por la información de los objetos instanciados.</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564" name="Google Shape;564;p7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TIENDAS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65" name="Google Shape;565;p7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566" name="Google Shape;566;p72"/>
          <p:cNvPicPr preferRelativeResize="0"/>
          <p:nvPr/>
        </p:nvPicPr>
        <p:blipFill rotWithShape="1">
          <a:blip r:embed="rId4">
            <a:alphaModFix/>
          </a:blip>
          <a:srcRect b="0" l="23061" r="8971" t="0"/>
          <a:stretch/>
        </p:blipFill>
        <p:spPr>
          <a:xfrm>
            <a:off x="0" y="0"/>
            <a:ext cx="4426200" cy="5143501"/>
          </a:xfrm>
          <a:prstGeom prst="rect">
            <a:avLst/>
          </a:prstGeom>
          <a:noFill/>
          <a:ln>
            <a:noFill/>
          </a:ln>
        </p:spPr>
      </p:pic>
      <p:grpSp>
        <p:nvGrpSpPr>
          <p:cNvPr id="567" name="Google Shape;567;p72"/>
          <p:cNvGrpSpPr/>
          <p:nvPr/>
        </p:nvGrpSpPr>
        <p:grpSpPr>
          <a:xfrm>
            <a:off x="4536900" y="3604975"/>
            <a:ext cx="4527000" cy="923400"/>
            <a:chOff x="4442550" y="4038925"/>
            <a:chExt cx="4527000" cy="923400"/>
          </a:xfrm>
        </p:grpSpPr>
        <p:sp>
          <p:nvSpPr>
            <p:cNvPr id="568" name="Google Shape;568;p7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instanciar objetos de forma local en un bloque, y los valores pasados por parámetro al constructor pueden ser capturados desde una llamada prompt.</a:t>
              </a:r>
              <a:endParaRPr sz="1200">
                <a:latin typeface="Didact Gothic"/>
                <a:ea typeface="Didact Gothic"/>
                <a:cs typeface="Didact Gothic"/>
                <a:sym typeface="Didact Gothic"/>
              </a:endParaRPr>
            </a:p>
          </p:txBody>
        </p:sp>
        <p:pic>
          <p:nvPicPr>
            <p:cNvPr id="569" name="Google Shape;569;p7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70" name="Google Shape;570;p72"/>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3"/>
          <p:cNvSpPr txBox="1"/>
          <p:nvPr/>
        </p:nvSpPr>
        <p:spPr>
          <a:xfrm>
            <a:off x="4505250" y="1125800"/>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estaAbierto(hora). </a:t>
            </a:r>
            <a:r>
              <a:rPr lang="es-419" sz="1500">
                <a:solidFill>
                  <a:schemeClr val="dk1"/>
                </a:solidFill>
                <a:highlight>
                  <a:schemeClr val="lt1"/>
                </a:highlight>
                <a:latin typeface="Helvetica Neue Light"/>
                <a:ea typeface="Helvetica Neue Light"/>
                <a:cs typeface="Helvetica Neue Light"/>
                <a:sym typeface="Helvetica Neue Light"/>
              </a:rPr>
              <a:t>Este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la hora enviada está entre las 08 y 12, o entre las 15 y 19. 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un (1) objeto usando esta clase, y solicitar al usuario tres (3) horas. Informar por alerta si la tienda está abierta, en función de la hora ingresada.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76" name="Google Shape;576;p73"/>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ABIERTO Y CERRADO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77" name="Google Shape;577;p73"/>
          <p:cNvPicPr preferRelativeResize="0"/>
          <p:nvPr/>
        </p:nvPicPr>
        <p:blipFill rotWithShape="1">
          <a:blip r:embed="rId3">
            <a:alphaModFix/>
          </a:blip>
          <a:srcRect b="0" l="0" r="0" t="0"/>
          <a:stretch/>
        </p:blipFill>
        <p:spPr>
          <a:xfrm>
            <a:off x="8245225" y="267200"/>
            <a:ext cx="726450" cy="728091"/>
          </a:xfrm>
          <a:prstGeom prst="rect">
            <a:avLst/>
          </a:prstGeom>
          <a:noFill/>
          <a:ln>
            <a:noFill/>
          </a:ln>
        </p:spPr>
      </p:pic>
      <p:pic>
        <p:nvPicPr>
          <p:cNvPr id="578" name="Google Shape;578;p73"/>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grpSp>
        <p:nvGrpSpPr>
          <p:cNvPr id="579" name="Google Shape;579;p73"/>
          <p:cNvGrpSpPr/>
          <p:nvPr/>
        </p:nvGrpSpPr>
        <p:grpSpPr>
          <a:xfrm>
            <a:off x="4536900" y="3886675"/>
            <a:ext cx="4527000" cy="1108200"/>
            <a:chOff x="4442550" y="3863425"/>
            <a:chExt cx="4527000" cy="1108200"/>
          </a:xfrm>
        </p:grpSpPr>
        <p:sp>
          <p:nvSpPr>
            <p:cNvPr id="580" name="Google Shape;580;p73"/>
            <p:cNvSpPr txBox="1"/>
            <p:nvPr/>
          </p:nvSpPr>
          <p:spPr>
            <a:xfrm>
              <a:off x="4442550" y="38634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Considerando que por prompt sólo podemos ingresar cadenas, se sugiere asumir que se trabaja sólo con horas en punto, de 0 a 22. El if debe verificar dos intervalos válidos.</a:t>
              </a:r>
              <a:endParaRPr sz="1200">
                <a:latin typeface="Didact Gothic"/>
                <a:ea typeface="Didact Gothic"/>
                <a:cs typeface="Didact Gothic"/>
                <a:sym typeface="Didact Gothic"/>
              </a:endParaRPr>
            </a:p>
          </p:txBody>
        </p:sp>
        <p:pic>
          <p:nvPicPr>
            <p:cNvPr id="581" name="Google Shape;581;p73"/>
            <p:cNvPicPr preferRelativeResize="0"/>
            <p:nvPr/>
          </p:nvPicPr>
          <p:blipFill rotWithShape="1">
            <a:blip r:embed="rId5">
              <a:alphaModFix/>
            </a:blip>
            <a:srcRect b="11598" l="20899" r="21303" t="9174"/>
            <a:stretch/>
          </p:blipFill>
          <p:spPr>
            <a:xfrm>
              <a:off x="4477650" y="4070375"/>
              <a:ext cx="407325" cy="558300"/>
            </a:xfrm>
            <a:prstGeom prst="rect">
              <a:avLst/>
            </a:prstGeom>
            <a:noFill/>
            <a:ln>
              <a:noFill/>
            </a:ln>
          </p:spPr>
        </p:pic>
      </p:grpSp>
      <p:pic>
        <p:nvPicPr>
          <p:cNvPr id="582" name="Google Shape;582;p73"/>
          <p:cNvPicPr preferRelativeResize="0"/>
          <p:nvPr/>
        </p:nvPicPr>
        <p:blipFill>
          <a:blip r:embed="rId6">
            <a:alphaModFix/>
          </a:blip>
          <a:stretch>
            <a:fillRect/>
          </a:stretch>
        </p:blipFill>
        <p:spPr>
          <a:xfrm>
            <a:off x="7738950" y="48128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nvSpPr>
        <p:spPr>
          <a:xfrm>
            <a:off x="4616850" y="1583275"/>
            <a:ext cx="4268700" cy="214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cinco (5) variables constantes, asignando a cada una de ellas diferentes nombres de ciudades.</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Generalmente, dichas variables se declaran con </a:t>
            </a:r>
            <a:r>
              <a:rPr lang="es-419" sz="1800">
                <a:solidFill>
                  <a:srgbClr val="8215BC"/>
                </a:solidFill>
                <a:highlight>
                  <a:schemeClr val="lt1"/>
                </a:highlight>
                <a:latin typeface="Helvetica Neue Light"/>
                <a:ea typeface="Helvetica Neue Light"/>
                <a:cs typeface="Helvetica Neue Light"/>
                <a:sym typeface="Helvetica Neue Light"/>
              </a:rPr>
              <a:t>const</a:t>
            </a:r>
            <a:r>
              <a:rPr lang="es-419"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00" name="Google Shape;100;p20"/>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2</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CIUDADES</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02" name="Google Shape;102;p20"/>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grpSp>
        <p:nvGrpSpPr>
          <p:cNvPr id="103" name="Google Shape;103;p20"/>
          <p:cNvGrpSpPr/>
          <p:nvPr/>
        </p:nvGrpSpPr>
        <p:grpSpPr>
          <a:xfrm>
            <a:off x="4500125" y="3519325"/>
            <a:ext cx="4566600" cy="1108200"/>
            <a:chOff x="4402350" y="4100525"/>
            <a:chExt cx="4566600" cy="1108200"/>
          </a:xfrm>
        </p:grpSpPr>
        <p:sp>
          <p:nvSpPr>
            <p:cNvPr id="104" name="Google Shape;104;p20"/>
            <p:cNvSpPr txBox="1"/>
            <p:nvPr/>
          </p:nvSpPr>
          <p:spPr>
            <a:xfrm>
              <a:off x="4402350" y="41005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2</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Recordemos que el nombre de las variables es a elección, aunque es preferible escoger aquellos que permitan identificar fácilmente el significado del dato asignado a la variable.</a:t>
              </a:r>
              <a:endParaRPr sz="1200">
                <a:latin typeface="Didact Gothic"/>
                <a:ea typeface="Didact Gothic"/>
                <a:cs typeface="Didact Gothic"/>
                <a:sym typeface="Didact Gothic"/>
              </a:endParaRPr>
            </a:p>
          </p:txBody>
        </p:sp>
        <p:pic>
          <p:nvPicPr>
            <p:cNvPr id="105" name="Google Shape;105;p20"/>
            <p:cNvPicPr preferRelativeResize="0"/>
            <p:nvPr/>
          </p:nvPicPr>
          <p:blipFill rotWithShape="1">
            <a:blip r:embed="rId5">
              <a:alphaModFix/>
            </a:blip>
            <a:srcRect b="11598" l="20899" r="21303" t="9174"/>
            <a:stretch/>
          </p:blipFill>
          <p:spPr>
            <a:xfrm>
              <a:off x="4474225" y="4340025"/>
              <a:ext cx="407325" cy="558300"/>
            </a:xfrm>
            <a:prstGeom prst="rect">
              <a:avLst/>
            </a:prstGeom>
            <a:noFill/>
            <a:ln>
              <a:noFill/>
            </a:ln>
          </p:spPr>
        </p:pic>
      </p:grpSp>
      <p:pic>
        <p:nvPicPr>
          <p:cNvPr id="106" name="Google Shape;106;p20"/>
          <p:cNvPicPr preferRelativeResize="0"/>
          <p:nvPr/>
        </p:nvPicPr>
        <p:blipFill>
          <a:blip r:embed="rId6">
            <a:alphaModFix/>
          </a:blip>
          <a:stretch>
            <a:fillRect/>
          </a:stretch>
        </p:blipFill>
        <p:spPr>
          <a:xfrm>
            <a:off x="7837400" y="46981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nvSpPr>
        <p:spPr>
          <a:xfrm>
            <a:off x="4461625" y="1237600"/>
            <a:ext cx="4590300" cy="283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esPropietario(nombre). </a:t>
            </a:r>
            <a:r>
              <a:rPr lang="es-419" sz="1500">
                <a:solidFill>
                  <a:schemeClr val="dk1"/>
                </a:solidFill>
                <a:highlight>
                  <a:schemeClr val="lt1"/>
                </a:highlight>
                <a:latin typeface="Helvetica Neue Light"/>
                <a:ea typeface="Helvetica Neue Light"/>
                <a:cs typeface="Helvetica Neue Light"/>
                <a:sym typeface="Helvetica Neue Light"/>
              </a:rPr>
              <a:t>Se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el nombre enviado corresponde al propietario de la tienda.Caso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tres(3) objetos usando esta clase y solicitar al usuario cinco(5) nombres. Informar por alerta si los nombres pertenecen a algún dueño de tienda.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88" name="Google Shape;588;p74"/>
          <p:cNvSpPr txBox="1"/>
          <p:nvPr/>
        </p:nvSpPr>
        <p:spPr>
          <a:xfrm>
            <a:off x="4523225" y="1825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VALIDAR PROPIETARIO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89" name="Google Shape;589;p74"/>
          <p:cNvPicPr preferRelativeResize="0"/>
          <p:nvPr/>
        </p:nvPicPr>
        <p:blipFill rotWithShape="1">
          <a:blip r:embed="rId3">
            <a:alphaModFix/>
          </a:blip>
          <a:srcRect b="0" l="0" r="0" t="0"/>
          <a:stretch/>
        </p:blipFill>
        <p:spPr>
          <a:xfrm>
            <a:off x="8237525" y="313000"/>
            <a:ext cx="726450" cy="728091"/>
          </a:xfrm>
          <a:prstGeom prst="rect">
            <a:avLst/>
          </a:prstGeom>
          <a:noFill/>
          <a:ln>
            <a:noFill/>
          </a:ln>
        </p:spPr>
      </p:pic>
      <p:pic>
        <p:nvPicPr>
          <p:cNvPr id="590" name="Google Shape;590;p74"/>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grpSp>
        <p:nvGrpSpPr>
          <p:cNvPr id="591" name="Google Shape;591;p74"/>
          <p:cNvGrpSpPr/>
          <p:nvPr/>
        </p:nvGrpSpPr>
        <p:grpSpPr>
          <a:xfrm>
            <a:off x="4572000" y="4069900"/>
            <a:ext cx="4527000" cy="923400"/>
            <a:chOff x="4402350" y="3969625"/>
            <a:chExt cx="4527000" cy="923400"/>
          </a:xfrm>
        </p:grpSpPr>
        <p:sp>
          <p:nvSpPr>
            <p:cNvPr id="592" name="Google Shape;592;p74"/>
            <p:cNvSpPr txBox="1"/>
            <p:nvPr/>
          </p:nvSpPr>
          <p:spPr>
            <a:xfrm>
              <a:off x="4402350" y="3969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métodos de clase para validar si un valor recibido por parámetro es igual al valor de una propiedad del objeto. Se llama el método por cada objeto creado.</a:t>
              </a:r>
              <a:endParaRPr sz="1200">
                <a:latin typeface="Didact Gothic"/>
                <a:ea typeface="Didact Gothic"/>
                <a:cs typeface="Didact Gothic"/>
                <a:sym typeface="Didact Gothic"/>
              </a:endParaRPr>
            </a:p>
          </p:txBody>
        </p:sp>
        <p:pic>
          <p:nvPicPr>
            <p:cNvPr id="593" name="Google Shape;593;p74"/>
            <p:cNvPicPr preferRelativeResize="0"/>
            <p:nvPr/>
          </p:nvPicPr>
          <p:blipFill rotWithShape="1">
            <a:blip r:embed="rId5">
              <a:alphaModFix/>
            </a:blip>
            <a:srcRect b="11598" l="20899" r="21303" t="9174"/>
            <a:stretch/>
          </p:blipFill>
          <p:spPr>
            <a:xfrm>
              <a:off x="4402350" y="4152175"/>
              <a:ext cx="407325" cy="558300"/>
            </a:xfrm>
            <a:prstGeom prst="rect">
              <a:avLst/>
            </a:prstGeom>
            <a:noFill/>
            <a:ln>
              <a:noFill/>
            </a:ln>
          </p:spPr>
        </p:pic>
      </p:grpSp>
      <p:pic>
        <p:nvPicPr>
          <p:cNvPr id="594" name="Google Shape;594;p74"/>
          <p:cNvPicPr preferRelativeResize="0"/>
          <p:nvPr/>
        </p:nvPicPr>
        <p:blipFill>
          <a:blip r:embed="rId6">
            <a:alphaModFix/>
          </a:blip>
          <a:stretch>
            <a:fillRect/>
          </a:stretch>
        </p:blipFill>
        <p:spPr>
          <a:xfrm>
            <a:off x="7865400" y="4843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5"/>
          <p:cNvSpPr txBox="1"/>
          <p:nvPr/>
        </p:nvSpPr>
        <p:spPr>
          <a:xfrm>
            <a:off x="4599000" y="918300"/>
            <a:ext cx="4473000" cy="348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una clase </a:t>
            </a:r>
            <a:r>
              <a:rPr lang="es-419" sz="1300">
                <a:solidFill>
                  <a:srgbClr val="8215BC"/>
                </a:solidFill>
                <a:highlight>
                  <a:schemeClr val="lt1"/>
                </a:highlight>
                <a:latin typeface="Helvetica Neue Light"/>
                <a:ea typeface="Helvetica Neue Light"/>
                <a:cs typeface="Helvetica Neue Light"/>
                <a:sym typeface="Helvetica Neue Light"/>
              </a:rPr>
              <a:t>Cliente </a:t>
            </a:r>
            <a:r>
              <a:rPr lang="es-419" sz="1300">
                <a:solidFill>
                  <a:schemeClr val="dk1"/>
                </a:solidFill>
                <a:highlight>
                  <a:schemeClr val="lt1"/>
                </a:highlight>
                <a:latin typeface="Helvetica Neue Light"/>
                <a:ea typeface="Helvetica Neue Light"/>
                <a:cs typeface="Helvetica Neue Light"/>
                <a:sym typeface="Helvetica Neue Light"/>
              </a:rPr>
              <a:t>que permita:</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100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Registrar nombre, presupuesto, si tiene tarjeta de descuento, y número de teléfono del cliente.</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Un método </a:t>
            </a:r>
            <a:r>
              <a:rPr lang="es-419" sz="1300">
                <a:solidFill>
                  <a:srgbClr val="8215BC"/>
                </a:solidFill>
                <a:highlight>
                  <a:schemeClr val="lt1"/>
                </a:highlight>
                <a:latin typeface="Helvetica Neue Light"/>
                <a:ea typeface="Helvetica Neue Light"/>
                <a:cs typeface="Helvetica Neue Light"/>
                <a:sym typeface="Helvetica Neue Light"/>
              </a:rPr>
              <a:t>transferirDinero(valor), </a:t>
            </a:r>
            <a:r>
              <a:rPr lang="es-419" sz="1300">
                <a:solidFill>
                  <a:schemeClr val="dk1"/>
                </a:solidFill>
                <a:highlight>
                  <a:schemeClr val="lt1"/>
                </a:highlight>
                <a:latin typeface="Helvetica Neue Light"/>
                <a:ea typeface="Helvetica Neue Light"/>
                <a:cs typeface="Helvetica Neue Light"/>
                <a:sym typeface="Helvetica Neue Light"/>
              </a:rPr>
              <a:t>que permita  obtener y restar cierta cantidad del presupuesto, siempre que este parámetro sea menor al valor enviado, y mayor que cero.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 y solicitar al usuario cinco (5) números.</a:t>
            </a:r>
            <a:r>
              <a:rPr lang="es-419" sz="1300">
                <a:solidFill>
                  <a:schemeClr val="dk1"/>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accent3"/>
                </a:highlight>
                <a:latin typeface="Helvetica Neue Light"/>
                <a:ea typeface="Helvetica Neue Light"/>
                <a:cs typeface="Helvetica Neue Light"/>
                <a:sym typeface="Helvetica Neue Light"/>
              </a:rPr>
              <a:t>Informar por alerta si </a:t>
            </a:r>
            <a:r>
              <a:rPr lang="es-419" sz="1300">
                <a:solidFill>
                  <a:schemeClr val="dk1"/>
                </a:solidFill>
                <a:highlight>
                  <a:schemeClr val="accent3"/>
                </a:highlight>
                <a:latin typeface="Helvetica Neue Light"/>
                <a:ea typeface="Helvetica Neue Light"/>
                <a:cs typeface="Helvetica Neue Light"/>
                <a:sym typeface="Helvetica Neue Light"/>
              </a:rPr>
              <a:t>cada uno de los clientes cuenta con el presupuesto suficiente para realizar una transferencia de igual monto al ingresado.</a:t>
            </a:r>
            <a:endParaRPr sz="1300">
              <a:solidFill>
                <a:schemeClr val="dk1"/>
              </a:solidFill>
              <a:highlight>
                <a:schemeClr val="accent3"/>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00" name="Google Shape;600;p75"/>
          <p:cNvSpPr txBox="1"/>
          <p:nvPr/>
        </p:nvSpPr>
        <p:spPr>
          <a:xfrm>
            <a:off x="4572000" y="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CLIENTE</a:t>
            </a:r>
            <a:endParaRPr i="1" sz="2600">
              <a:latin typeface="Anton"/>
              <a:ea typeface="Anton"/>
              <a:cs typeface="Anton"/>
              <a:sym typeface="Anton"/>
            </a:endParaRPr>
          </a:p>
        </p:txBody>
      </p:sp>
      <p:pic>
        <p:nvPicPr>
          <p:cNvPr id="601" name="Google Shape;601;p75"/>
          <p:cNvPicPr preferRelativeResize="0"/>
          <p:nvPr/>
        </p:nvPicPr>
        <p:blipFill>
          <a:blip r:embed="rId3">
            <a:alphaModFix/>
          </a:blip>
          <a:stretch>
            <a:fillRect/>
          </a:stretch>
        </p:blipFill>
        <p:spPr>
          <a:xfrm>
            <a:off x="2651875" y="3261925"/>
            <a:ext cx="1186526" cy="330675"/>
          </a:xfrm>
          <a:prstGeom prst="rect">
            <a:avLst/>
          </a:prstGeom>
          <a:noFill/>
          <a:ln>
            <a:noFill/>
          </a:ln>
        </p:spPr>
      </p:pic>
      <p:pic>
        <p:nvPicPr>
          <p:cNvPr id="602" name="Google Shape;602;p75"/>
          <p:cNvPicPr preferRelativeResize="0"/>
          <p:nvPr/>
        </p:nvPicPr>
        <p:blipFill rotWithShape="1">
          <a:blip r:embed="rId4">
            <a:alphaModFix/>
          </a:blip>
          <a:srcRect b="0" l="0" r="0" t="0"/>
          <a:stretch/>
        </p:blipFill>
        <p:spPr>
          <a:xfrm>
            <a:off x="8229825" y="190200"/>
            <a:ext cx="726450" cy="728091"/>
          </a:xfrm>
          <a:prstGeom prst="rect">
            <a:avLst/>
          </a:prstGeom>
          <a:noFill/>
          <a:ln>
            <a:noFill/>
          </a:ln>
        </p:spPr>
      </p:pic>
      <p:pic>
        <p:nvPicPr>
          <p:cNvPr id="603" name="Google Shape;603;p75"/>
          <p:cNvPicPr preferRelativeResize="0"/>
          <p:nvPr/>
        </p:nvPicPr>
        <p:blipFill rotWithShape="1">
          <a:blip r:embed="rId5">
            <a:alphaModFix/>
          </a:blip>
          <a:srcRect b="0" l="6854" r="41800" t="0"/>
          <a:stretch/>
        </p:blipFill>
        <p:spPr>
          <a:xfrm>
            <a:off x="0" y="0"/>
            <a:ext cx="4338724" cy="5105924"/>
          </a:xfrm>
          <a:prstGeom prst="rect">
            <a:avLst/>
          </a:prstGeom>
          <a:noFill/>
          <a:ln>
            <a:noFill/>
          </a:ln>
        </p:spPr>
      </p:pic>
      <p:grpSp>
        <p:nvGrpSpPr>
          <p:cNvPr id="604" name="Google Shape;604;p75"/>
          <p:cNvGrpSpPr/>
          <p:nvPr/>
        </p:nvGrpSpPr>
        <p:grpSpPr>
          <a:xfrm>
            <a:off x="4572000" y="4048764"/>
            <a:ext cx="4527000" cy="923409"/>
            <a:chOff x="4402350" y="4151525"/>
            <a:chExt cx="4527000" cy="950400"/>
          </a:xfrm>
        </p:grpSpPr>
        <p:sp>
          <p:nvSpPr>
            <p:cNvPr id="605" name="Google Shape;605;p75"/>
            <p:cNvSpPr txBox="1"/>
            <p:nvPr/>
          </p:nvSpPr>
          <p:spPr>
            <a:xfrm>
              <a:off x="4402350" y="4151525"/>
              <a:ext cx="4527000" cy="950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verificar en un métòdo, usando un condicional, si la propiedad cumple con cierto valor antes de modificarla. Recordemos que una función retorna un  solo valor.</a:t>
              </a:r>
              <a:endParaRPr sz="1200">
                <a:latin typeface="Didact Gothic"/>
                <a:ea typeface="Didact Gothic"/>
                <a:cs typeface="Didact Gothic"/>
                <a:sym typeface="Didact Gothic"/>
              </a:endParaRPr>
            </a:p>
          </p:txBody>
        </p:sp>
        <p:pic>
          <p:nvPicPr>
            <p:cNvPr id="606" name="Google Shape;606;p75"/>
            <p:cNvPicPr preferRelativeResize="0"/>
            <p:nvPr/>
          </p:nvPicPr>
          <p:blipFill rotWithShape="1">
            <a:blip r:embed="rId6">
              <a:alphaModFix/>
            </a:blip>
            <a:srcRect b="11598" l="20899" r="21303" t="9174"/>
            <a:stretch/>
          </p:blipFill>
          <p:spPr>
            <a:xfrm>
              <a:off x="4475550" y="4347580"/>
              <a:ext cx="407325" cy="558300"/>
            </a:xfrm>
            <a:prstGeom prst="rect">
              <a:avLst/>
            </a:prstGeom>
            <a:noFill/>
            <a:ln>
              <a:noFill/>
            </a:ln>
          </p:spPr>
        </p:pic>
      </p:grpSp>
      <p:pic>
        <p:nvPicPr>
          <p:cNvPr id="607" name="Google Shape;607;p75"/>
          <p:cNvPicPr preferRelativeResize="0"/>
          <p:nvPr/>
        </p:nvPicPr>
        <p:blipFill>
          <a:blip r:embed="rId3">
            <a:alphaModFix/>
          </a:blip>
          <a:stretch>
            <a:fillRect/>
          </a:stretch>
        </p:blipFill>
        <p:spPr>
          <a:xfrm>
            <a:off x="7812375" y="48128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pic>
        <p:nvPicPr>
          <p:cNvPr id="612" name="Google Shape;612;p7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13" name="Google Shape;613;p7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7" name="Shape 617"/>
        <p:cNvGrpSpPr/>
        <p:nvPr/>
      </p:nvGrpSpPr>
      <p:grpSpPr>
        <a:xfrm>
          <a:off x="0" y="0"/>
          <a:ext cx="0" cy="0"/>
          <a:chOff x="0" y="0"/>
          <a:chExt cx="0" cy="0"/>
        </a:xfrm>
      </p:grpSpPr>
      <p:sp>
        <p:nvSpPr>
          <p:cNvPr id="618" name="Google Shape;618;p7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9" name="Google Shape;619;p7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620" name="Google Shape;620;p77"/>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1" name="Google Shape;621;p7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5" name="Shape 625"/>
        <p:cNvGrpSpPr/>
        <p:nvPr/>
      </p:nvGrpSpPr>
      <p:grpSpPr>
        <a:xfrm>
          <a:off x="0" y="0"/>
          <a:ext cx="0" cy="0"/>
          <a:chOff x="0" y="0"/>
          <a:chExt cx="0" cy="0"/>
        </a:xfrm>
      </p:grpSpPr>
      <p:sp>
        <p:nvSpPr>
          <p:cNvPr id="626" name="Google Shape;626;p7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27" name="Google Shape;627;p7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628" name="Google Shape;628;p7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ingresados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for</a:t>
            </a: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0</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&lt;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5</a:t>
            </a:r>
            <a:r>
              <a:rPr lang="es-419" sz="1450">
                <a:solidFill>
                  <a:srgbClr val="F6F6F4"/>
                </a:solidFill>
                <a:latin typeface="Courier New"/>
                <a:ea typeface="Courier New"/>
                <a:cs typeface="Courier New"/>
                <a:sym typeface="Courier New"/>
              </a:rPr>
              <a:t>; index</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tienda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b="1" lang="es-419" sz="1450">
                <a:solidFill>
                  <a:srgbClr val="F286C4"/>
                </a:solidFill>
                <a:latin typeface="Courier New"/>
                <a:ea typeface="Courier New"/>
                <a:cs typeface="Courier New"/>
                <a:sym typeface="Courier New"/>
              </a:rPr>
              <a:t>new</a:t>
            </a: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Tienda</a:t>
            </a:r>
            <a:r>
              <a:rPr lang="es-419" sz="1450">
                <a:solidFill>
                  <a:srgbClr val="F6F6F4"/>
                </a:solidFill>
                <a:latin typeface="Courier New"/>
                <a:ea typeface="Courier New"/>
                <a:cs typeface="Courier New"/>
                <a:sym typeface="Courier New"/>
              </a:rPr>
              <a:t>(</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NOMBRE</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PROPIETARIO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ingresados</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Tienda: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tienda.nombre</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tienda.direccion</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Propitario: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tienda.propietario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tienda.rubro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97E1F1"/>
                </a:solidFill>
                <a:latin typeface="Courier New"/>
                <a:ea typeface="Courier New"/>
                <a:cs typeface="Courier New"/>
                <a:sym typeface="Courier New"/>
              </a:rPr>
              <a:t>alert</a:t>
            </a:r>
            <a:r>
              <a:rPr lang="es-419" sz="1450">
                <a:solidFill>
                  <a:srgbClr val="F6F6F4"/>
                </a:solidFill>
                <a:latin typeface="Courier New"/>
                <a:ea typeface="Courier New"/>
                <a:cs typeface="Courier New"/>
                <a:sym typeface="Courier New"/>
              </a:rPr>
              <a:t>(ingresados);</a:t>
            </a:r>
            <a:endParaRPr sz="14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9" name="Google Shape;629;p7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3" name="Shape 633"/>
        <p:cNvGrpSpPr/>
        <p:nvPr/>
      </p:nvGrpSpPr>
      <p:grpSpPr>
        <a:xfrm>
          <a:off x="0" y="0"/>
          <a:ext cx="0" cy="0"/>
          <a:chOff x="0" y="0"/>
          <a:chExt cx="0" cy="0"/>
        </a:xfrm>
      </p:grpSpPr>
      <p:sp>
        <p:nvSpPr>
          <p:cNvPr id="634" name="Google Shape;634;p7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35" name="Google Shape;635;p79"/>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3</a:t>
            </a:r>
            <a:endParaRPr i="1" sz="2800">
              <a:latin typeface="Anton"/>
              <a:ea typeface="Anton"/>
              <a:cs typeface="Anton"/>
              <a:sym typeface="Anton"/>
            </a:endParaRPr>
          </a:p>
        </p:txBody>
      </p:sp>
      <p:sp>
        <p:nvSpPr>
          <p:cNvPr id="636" name="Google Shape;636;p79"/>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37" name="Google Shape;637;p7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1" name="Shape 641"/>
        <p:cNvGrpSpPr/>
        <p:nvPr/>
      </p:nvGrpSpPr>
      <p:grpSpPr>
        <a:xfrm>
          <a:off x="0" y="0"/>
          <a:ext cx="0" cy="0"/>
          <a:chOff x="0" y="0"/>
          <a:chExt cx="0" cy="0"/>
        </a:xfrm>
      </p:grpSpPr>
      <p:sp>
        <p:nvSpPr>
          <p:cNvPr id="642" name="Google Shape;642;p8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43" name="Google Shape;643;p80"/>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4</a:t>
            </a:r>
            <a:endParaRPr i="1" sz="2800">
              <a:latin typeface="Anton"/>
              <a:ea typeface="Anton"/>
              <a:cs typeface="Anton"/>
              <a:sym typeface="Anton"/>
            </a:endParaRPr>
          </a:p>
        </p:txBody>
      </p:sp>
      <p:sp>
        <p:nvSpPr>
          <p:cNvPr id="644" name="Google Shape;644;p8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45" name="Google Shape;645;p8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9" name="Shape 649"/>
        <p:cNvGrpSpPr/>
        <p:nvPr/>
      </p:nvGrpSpPr>
      <p:grpSpPr>
        <a:xfrm>
          <a:off x="0" y="0"/>
          <a:ext cx="0" cy="0"/>
          <a:chOff x="0" y="0"/>
          <a:chExt cx="0" cy="0"/>
        </a:xfrm>
      </p:grpSpPr>
      <p:sp>
        <p:nvSpPr>
          <p:cNvPr id="650" name="Google Shape;650;p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51" name="Google Shape;651;p81"/>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5</a:t>
            </a:r>
            <a:endParaRPr i="1" sz="2800">
              <a:latin typeface="Anton"/>
              <a:ea typeface="Anton"/>
              <a:cs typeface="Anton"/>
              <a:sym typeface="Anton"/>
            </a:endParaRPr>
          </a:p>
        </p:txBody>
      </p:sp>
      <p:sp>
        <p:nvSpPr>
          <p:cNvPr id="652" name="Google Shape;652;p81"/>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53" name="Google Shape;653;p8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
        <p:nvSpPr>
          <p:cNvPr id="658" name="Google Shape;658;p82"/>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59" name="Google Shape;659;p82"/>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6</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60" name="Google Shape;660;p8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pic>
        <p:nvPicPr>
          <p:cNvPr id="665" name="Google Shape;665;p8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66" name="Google Shape;666;p8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4616850" y="1439875"/>
            <a:ext cx="4137600" cy="2601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Declarar variables para representar la información de un carnet de conducir.</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concatenarlas y asignar el resultado de la operación a una variable denominada carnet.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12" name="Google Shape;112;p21"/>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3</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CARNET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13" name="Google Shape;113;p21"/>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14" name="Google Shape;114;p21"/>
          <p:cNvPicPr preferRelativeResize="0"/>
          <p:nvPr/>
        </p:nvPicPr>
        <p:blipFill>
          <a:blip r:embed="rId4">
            <a:alphaModFix/>
          </a:blip>
          <a:stretch>
            <a:fillRect/>
          </a:stretch>
        </p:blipFill>
        <p:spPr>
          <a:xfrm>
            <a:off x="149575" y="1300950"/>
            <a:ext cx="4312049" cy="2838033"/>
          </a:xfrm>
          <a:prstGeom prst="rect">
            <a:avLst/>
          </a:prstGeom>
          <a:noFill/>
          <a:ln>
            <a:noFill/>
          </a:ln>
        </p:spPr>
      </p:pic>
      <p:grpSp>
        <p:nvGrpSpPr>
          <p:cNvPr id="115" name="Google Shape;115;p21"/>
          <p:cNvGrpSpPr/>
          <p:nvPr/>
        </p:nvGrpSpPr>
        <p:grpSpPr>
          <a:xfrm>
            <a:off x="4507825" y="3602425"/>
            <a:ext cx="4566600" cy="1108200"/>
            <a:chOff x="4402350" y="3884925"/>
            <a:chExt cx="4566600" cy="1108200"/>
          </a:xfrm>
        </p:grpSpPr>
        <p:sp>
          <p:nvSpPr>
            <p:cNvPr id="116" name="Google Shape;116;p21"/>
            <p:cNvSpPr txBox="1"/>
            <p:nvPr/>
          </p:nvSpPr>
          <p:spPr>
            <a:xfrm>
              <a:off x="4402350" y="38849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3</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Definir la cantidad </a:t>
              </a:r>
              <a:r>
                <a:rPr lang="es-419" sz="1200">
                  <a:solidFill>
                    <a:schemeClr val="dk1"/>
                  </a:solidFill>
                  <a:latin typeface="Didact Gothic"/>
                  <a:ea typeface="Didact Gothic"/>
                  <a:cs typeface="Didact Gothic"/>
                  <a:sym typeface="Didact Gothic"/>
                </a:rPr>
                <a:t>de variables</a:t>
              </a:r>
              <a:r>
                <a:rPr lang="es-419" sz="1200">
                  <a:latin typeface="Didact Gothic"/>
                  <a:ea typeface="Didact Gothic"/>
                  <a:cs typeface="Didact Gothic"/>
                  <a:sym typeface="Didact Gothic"/>
                </a:rPr>
                <a:t> y el valor de cada una, según se prefiera. La cadena asignada a carnet debería contener al menos el nombre, la dirección, y el país de la persona dueña del carnet.</a:t>
              </a:r>
              <a:endParaRPr sz="1200">
                <a:latin typeface="Didact Gothic"/>
                <a:ea typeface="Didact Gothic"/>
                <a:cs typeface="Didact Gothic"/>
                <a:sym typeface="Didact Gothic"/>
              </a:endParaRPr>
            </a:p>
          </p:txBody>
        </p:sp>
        <p:pic>
          <p:nvPicPr>
            <p:cNvPr id="117" name="Google Shape;117;p21"/>
            <p:cNvPicPr preferRelativeResize="0"/>
            <p:nvPr/>
          </p:nvPicPr>
          <p:blipFill rotWithShape="1">
            <a:blip r:embed="rId5">
              <a:alphaModFix/>
            </a:blip>
            <a:srcRect b="11598" l="20899" r="21303" t="9174"/>
            <a:stretch/>
          </p:blipFill>
          <p:spPr>
            <a:xfrm>
              <a:off x="4458825" y="4159875"/>
              <a:ext cx="407325" cy="558300"/>
            </a:xfrm>
            <a:prstGeom prst="rect">
              <a:avLst/>
            </a:prstGeom>
            <a:noFill/>
            <a:ln>
              <a:noFill/>
            </a:ln>
          </p:spPr>
        </p:pic>
      </p:grpSp>
      <p:pic>
        <p:nvPicPr>
          <p:cNvPr id="118" name="Google Shape;118;p21"/>
          <p:cNvPicPr preferRelativeResize="0"/>
          <p:nvPr/>
        </p:nvPicPr>
        <p:blipFill>
          <a:blip r:embed="rId6">
            <a:alphaModFix/>
          </a:blip>
          <a:stretch>
            <a:fillRect/>
          </a:stretch>
        </p:blipFill>
        <p:spPr>
          <a:xfrm>
            <a:off x="7887900" y="48128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de cadenas, compuesto por  los cuatro (4) nombres pertenecientes a los integrantes de un equipo.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2" name="Google Shape;672;p8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73" name="Google Shape;673;p8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74" name="Google Shape;674;p84"/>
          <p:cNvGrpSpPr/>
          <p:nvPr/>
        </p:nvGrpSpPr>
        <p:grpSpPr>
          <a:xfrm>
            <a:off x="4536900" y="3757375"/>
            <a:ext cx="4527000" cy="923400"/>
            <a:chOff x="4442550" y="4038925"/>
            <a:chExt cx="4527000" cy="923400"/>
          </a:xfrm>
        </p:grpSpPr>
        <p:sp>
          <p:nvSpPr>
            <p:cNvPr id="675" name="Google Shape;675;p84"/>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recorremos un array, empleamos un bucle (preferentemente un for o for...of) para acceder a los elementos de la colección uno a uno.</a:t>
              </a:r>
              <a:endParaRPr sz="1200">
                <a:latin typeface="Didact Gothic"/>
                <a:ea typeface="Didact Gothic"/>
                <a:cs typeface="Didact Gothic"/>
                <a:sym typeface="Didact Gothic"/>
              </a:endParaRPr>
            </a:p>
          </p:txBody>
        </p:sp>
        <p:pic>
          <p:nvPicPr>
            <p:cNvPr id="676" name="Google Shape;676;p8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77" name="Google Shape;677;p84"/>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78" name="Google Shape;678;p84"/>
          <p:cNvPicPr preferRelativeResize="0"/>
          <p:nvPr/>
        </p:nvPicPr>
        <p:blipFill rotWithShape="1">
          <a:blip r:embed="rId6">
            <a:alphaModFix/>
          </a:blip>
          <a:srcRect b="0" l="12948" r="4050" t="0"/>
          <a:stretch/>
        </p:blipFill>
        <p:spPr>
          <a:xfrm>
            <a:off x="0" y="0"/>
            <a:ext cx="4427575"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5"/>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84" name="Google Shape;684;p8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CARGA 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85" name="Google Shape;685;p8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86" name="Google Shape;686;p85"/>
          <p:cNvGrpSpPr/>
          <p:nvPr/>
        </p:nvGrpSpPr>
        <p:grpSpPr>
          <a:xfrm>
            <a:off x="4536900" y="3833575"/>
            <a:ext cx="4527000" cy="923400"/>
            <a:chOff x="4442550" y="4038925"/>
            <a:chExt cx="4527000" cy="923400"/>
          </a:xfrm>
        </p:grpSpPr>
        <p:sp>
          <p:nvSpPr>
            <p:cNvPr id="687" name="Google Shape;687;p85"/>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Usando </a:t>
              </a:r>
              <a:r>
                <a:rPr lang="es-419" sz="1200">
                  <a:solidFill>
                    <a:srgbClr val="8215BC"/>
                  </a:solidFill>
                  <a:latin typeface="Didact Gothic"/>
                  <a:ea typeface="Didact Gothic"/>
                  <a:cs typeface="Didact Gothic"/>
                  <a:sym typeface="Didact Gothic"/>
                </a:rPr>
                <a:t>while</a:t>
              </a:r>
              <a:r>
                <a:rPr lang="es-419" sz="1200">
                  <a:latin typeface="Didact Gothic"/>
                  <a:ea typeface="Didact Gothic"/>
                  <a:cs typeface="Didact Gothic"/>
                  <a:sym typeface="Didact Gothic"/>
                </a:rPr>
                <a:t>  y </a:t>
              </a:r>
              <a:r>
                <a:rPr lang="es-419" sz="1200">
                  <a:solidFill>
                    <a:srgbClr val="8215BC"/>
                  </a:solidFill>
                  <a:latin typeface="Didact Gothic"/>
                  <a:ea typeface="Didact Gothic"/>
                  <a:cs typeface="Didact Gothic"/>
                  <a:sym typeface="Didact Gothic"/>
                </a:rPr>
                <a:t>prompt </a:t>
              </a:r>
              <a:r>
                <a:rPr lang="es-419" sz="1200">
                  <a:solidFill>
                    <a:schemeClr val="dk1"/>
                  </a:solidFill>
                  <a:latin typeface="Didact Gothic"/>
                  <a:ea typeface="Didact Gothic"/>
                  <a:cs typeface="Didact Gothic"/>
                  <a:sym typeface="Didact Gothic"/>
                </a:rPr>
                <a:t>podemos cargar una colección de forma dinámica. Es decir, agregar al array en cada iteración la entrada capturada, usando el método </a:t>
              </a:r>
              <a:r>
                <a:rPr lang="es-419" sz="1200">
                  <a:solidFill>
                    <a:srgbClr val="8215BC"/>
                  </a:solidFill>
                  <a:latin typeface="Didact Gothic"/>
                  <a:ea typeface="Didact Gothic"/>
                  <a:cs typeface="Didact Gothic"/>
                  <a:sym typeface="Didact Gothic"/>
                </a:rPr>
                <a:t>push</a:t>
              </a:r>
              <a:endParaRPr sz="1200">
                <a:solidFill>
                  <a:srgbClr val="8215BC"/>
                </a:solidFill>
                <a:latin typeface="Didact Gothic"/>
                <a:ea typeface="Didact Gothic"/>
                <a:cs typeface="Didact Gothic"/>
                <a:sym typeface="Didact Gothic"/>
              </a:endParaRPr>
            </a:p>
          </p:txBody>
        </p:sp>
        <p:pic>
          <p:nvPicPr>
            <p:cNvPr id="688" name="Google Shape;688;p8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89" name="Google Shape;689;p85"/>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90" name="Google Shape;690;p85"/>
          <p:cNvPicPr preferRelativeResize="0"/>
          <p:nvPr/>
        </p:nvPicPr>
        <p:blipFill rotWithShape="1">
          <a:blip r:embed="rId6">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6"/>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una clase </a:t>
            </a:r>
            <a:r>
              <a:rPr lang="es-419" sz="1600">
                <a:solidFill>
                  <a:srgbClr val="8215BC"/>
                </a:solidFill>
                <a:highlight>
                  <a:schemeClr val="lt1"/>
                </a:highlight>
                <a:latin typeface="Helvetica Neue Light"/>
                <a:ea typeface="Helvetica Neue Light"/>
                <a:cs typeface="Helvetica Neue Light"/>
                <a:sym typeface="Helvetica Neue Light"/>
              </a:rPr>
              <a:t>Jugador</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número de camiseta, edad, y si está lesionado. Luego instanciar al menos cinco (5) objetos usando esta clase, y asociarlos a un array.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696" name="Google Shape;696;p8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97" name="Google Shape;697;p8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98" name="Google Shape;698;p86"/>
          <p:cNvGrpSpPr/>
          <p:nvPr/>
        </p:nvGrpSpPr>
        <p:grpSpPr>
          <a:xfrm>
            <a:off x="4536900" y="3833575"/>
            <a:ext cx="4527000" cy="923400"/>
            <a:chOff x="4442550" y="4038925"/>
            <a:chExt cx="4527000" cy="923400"/>
          </a:xfrm>
        </p:grpSpPr>
        <p:sp>
          <p:nvSpPr>
            <p:cNvPr id="699" name="Google Shape;699;p86"/>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push </a:t>
              </a:r>
              <a:r>
                <a:rPr lang="es-419" sz="1200">
                  <a:solidFill>
                    <a:schemeClr val="dk1"/>
                  </a:solidFill>
                  <a:latin typeface="Didact Gothic"/>
                  <a:ea typeface="Didact Gothic"/>
                  <a:cs typeface="Didact Gothic"/>
                  <a:sym typeface="Didact Gothic"/>
                </a:rPr>
                <a:t>puede recibir un objeto por parámetro, el cual se asociará al array empleado. Es posible agregar más propiedades a la clase jugador.</a:t>
              </a:r>
              <a:endParaRPr sz="1200">
                <a:solidFill>
                  <a:schemeClr val="dk1"/>
                </a:solidFill>
                <a:latin typeface="Didact Gothic"/>
                <a:ea typeface="Didact Gothic"/>
                <a:cs typeface="Didact Gothic"/>
                <a:sym typeface="Didact Gothic"/>
              </a:endParaRPr>
            </a:p>
          </p:txBody>
        </p:sp>
        <p:pic>
          <p:nvPicPr>
            <p:cNvPr id="700" name="Google Shape;700;p8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01" name="Google Shape;701;p86"/>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02" name="Google Shape;702;p86"/>
          <p:cNvPicPr preferRelativeResize="0"/>
          <p:nvPr/>
        </p:nvPicPr>
        <p:blipFill rotWithShape="1">
          <a:blip r:embed="rId6">
            <a:alphaModFix/>
          </a:blip>
          <a:srcRect b="0" l="4200" r="3684" t="0"/>
          <a:stretch/>
        </p:blipFill>
        <p:spPr>
          <a:xfrm>
            <a:off x="0" y="0"/>
            <a:ext cx="4420625"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7"/>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buscarJugador(equipo, jugador).</a:t>
            </a:r>
            <a:r>
              <a:rPr lang="es-419">
                <a:solidFill>
                  <a:schemeClr val="dk1"/>
                </a:solidFill>
                <a:highlight>
                  <a:schemeClr val="lt1"/>
                </a:highlight>
                <a:latin typeface="Helvetica Neue Light"/>
                <a:ea typeface="Helvetica Neue Light"/>
                <a:cs typeface="Helvetica Neue Light"/>
                <a:sym typeface="Helvetica Neue Light"/>
              </a:rPr>
              <a:t> En ella, se recibe por parámetro un array de jugadores (objetos instanciados empleando la clase de la actividad 3), y el nombre de un jugador. La función retorna el jugador que coincide con el nombre.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Realizar al menos tres (3) búsquedas solicitando el nombre al usuario, e informar sobre el resultado de cada búsqueda.</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08" name="Google Shape;708;p87"/>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JUGADOR</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09" name="Google Shape;709;p87"/>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10" name="Google Shape;710;p87"/>
          <p:cNvGrpSpPr/>
          <p:nvPr/>
        </p:nvGrpSpPr>
        <p:grpSpPr>
          <a:xfrm>
            <a:off x="4536900" y="3920275"/>
            <a:ext cx="4527000" cy="923400"/>
            <a:chOff x="4442550" y="3897025"/>
            <a:chExt cx="4527000" cy="923400"/>
          </a:xfrm>
        </p:grpSpPr>
        <p:sp>
          <p:nvSpPr>
            <p:cNvPr id="711" name="Google Shape;711;p87"/>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find</a:t>
              </a:r>
              <a:r>
                <a:rPr lang="es-419" sz="1200">
                  <a:latin typeface="Didact Gothic"/>
                  <a:ea typeface="Didact Gothic"/>
                  <a:cs typeface="Didact Gothic"/>
                  <a:sym typeface="Didact Gothic"/>
                </a:rPr>
                <a:t> permite encontrar un elemento en el array. Como estamos trabajando con array de objetos, usamos la notación punto para verificar el valor de las propiedades.</a:t>
              </a:r>
              <a:endParaRPr sz="1200">
                <a:solidFill>
                  <a:srgbClr val="8215BC"/>
                </a:solidFill>
                <a:latin typeface="Didact Gothic"/>
                <a:ea typeface="Didact Gothic"/>
                <a:cs typeface="Didact Gothic"/>
                <a:sym typeface="Didact Gothic"/>
              </a:endParaRPr>
            </a:p>
          </p:txBody>
        </p:sp>
        <p:pic>
          <p:nvPicPr>
            <p:cNvPr id="712" name="Google Shape;712;p87"/>
            <p:cNvPicPr preferRelativeResize="0"/>
            <p:nvPr/>
          </p:nvPicPr>
          <p:blipFill rotWithShape="1">
            <a:blip r:embed="rId4">
              <a:alphaModFix/>
            </a:blip>
            <a:srcRect b="11598" l="20899" r="21303" t="9174"/>
            <a:stretch/>
          </p:blipFill>
          <p:spPr>
            <a:xfrm>
              <a:off x="4477650" y="4078875"/>
              <a:ext cx="407325" cy="558300"/>
            </a:xfrm>
            <a:prstGeom prst="rect">
              <a:avLst/>
            </a:prstGeom>
            <a:noFill/>
            <a:ln>
              <a:noFill/>
            </a:ln>
          </p:spPr>
        </p:pic>
      </p:grpSp>
      <p:pic>
        <p:nvPicPr>
          <p:cNvPr id="713" name="Google Shape;713;p87"/>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14" name="Google Shape;714;p87"/>
          <p:cNvPicPr preferRelativeResize="0"/>
          <p:nvPr/>
        </p:nvPicPr>
        <p:blipFill rotWithShape="1">
          <a:blip r:embed="rId6">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8"/>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filtroJugadores(equipo, edad).</a:t>
            </a:r>
            <a:r>
              <a:rPr lang="es-419">
                <a:solidFill>
                  <a:schemeClr val="dk1"/>
                </a:solidFill>
                <a:highlight>
                  <a:schemeClr val="lt1"/>
                </a:highlight>
                <a:latin typeface="Helvetica Neue Light"/>
                <a:ea typeface="Helvetica Neue Light"/>
                <a:cs typeface="Helvetica Neue Light"/>
                <a:sym typeface="Helvetica Neue Light"/>
              </a:rPr>
              <a:t> En ella, se recibe un array de jugadores (objetos instanciados empleando la clase de la actividad 3), y una edad. La función retorna los jugadores cuya edad coincide con el segundo parámetro.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Realizar al menos cinco (5) filtros solicitando la edad al usuario, e informar sobre el resultado de los jugadores filtrados.</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8"/>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21" name="Google Shape;721;p88"/>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22" name="Google Shape;722;p88"/>
          <p:cNvGrpSpPr/>
          <p:nvPr/>
        </p:nvGrpSpPr>
        <p:grpSpPr>
          <a:xfrm>
            <a:off x="4536900" y="3920275"/>
            <a:ext cx="4527000" cy="923400"/>
            <a:chOff x="4442550" y="3897025"/>
            <a:chExt cx="4527000" cy="923400"/>
          </a:xfrm>
        </p:grpSpPr>
        <p:sp>
          <p:nvSpPr>
            <p:cNvPr id="723" name="Google Shape;723;p88"/>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filter</a:t>
              </a:r>
              <a:r>
                <a:rPr lang="es-419" sz="1200">
                  <a:latin typeface="Didact Gothic"/>
                  <a:ea typeface="Didact Gothic"/>
                  <a:cs typeface="Didact Gothic"/>
                  <a:sym typeface="Didact Gothic"/>
                </a:rPr>
                <a:t> obtiene un array con los elementos que cumplen cierta comprobación. </a:t>
              </a:r>
              <a:r>
                <a:rPr lang="es-419" sz="1200">
                  <a:latin typeface="Didact Gothic"/>
                  <a:ea typeface="Didact Gothic"/>
                  <a:cs typeface="Didact Gothic"/>
                  <a:sym typeface="Didact Gothic"/>
                </a:rPr>
                <a:t>Como obtenemos un array al llamar la función creada, debemos recorrer el resultado.</a:t>
              </a:r>
              <a:endParaRPr sz="1200">
                <a:solidFill>
                  <a:srgbClr val="8215BC"/>
                </a:solidFill>
                <a:latin typeface="Didact Gothic"/>
                <a:ea typeface="Didact Gothic"/>
                <a:cs typeface="Didact Gothic"/>
                <a:sym typeface="Didact Gothic"/>
              </a:endParaRPr>
            </a:p>
          </p:txBody>
        </p:sp>
        <p:pic>
          <p:nvPicPr>
            <p:cNvPr id="724" name="Google Shape;724;p88"/>
            <p:cNvPicPr preferRelativeResize="0"/>
            <p:nvPr/>
          </p:nvPicPr>
          <p:blipFill rotWithShape="1">
            <a:blip r:embed="rId4">
              <a:alphaModFix/>
            </a:blip>
            <a:srcRect b="11598" l="20899" r="21303" t="9174"/>
            <a:stretch/>
          </p:blipFill>
          <p:spPr>
            <a:xfrm>
              <a:off x="4477650" y="4155075"/>
              <a:ext cx="407325" cy="558300"/>
            </a:xfrm>
            <a:prstGeom prst="rect">
              <a:avLst/>
            </a:prstGeom>
            <a:noFill/>
            <a:ln>
              <a:noFill/>
            </a:ln>
          </p:spPr>
        </p:pic>
      </p:grpSp>
      <p:pic>
        <p:nvPicPr>
          <p:cNvPr id="725" name="Google Shape;725;p88"/>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26" name="Google Shape;726;p88"/>
          <p:cNvPicPr preferRelativeResize="0"/>
          <p:nvPr/>
        </p:nvPicPr>
        <p:blipFill rotWithShape="1">
          <a:blip r:embed="rId6">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pic>
        <p:nvPicPr>
          <p:cNvPr id="731" name="Google Shape;731;p89"/>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32" name="Google Shape;732;p89"/>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6" name="Shape 736"/>
        <p:cNvGrpSpPr/>
        <p:nvPr/>
      </p:nvGrpSpPr>
      <p:grpSpPr>
        <a:xfrm>
          <a:off x="0" y="0"/>
          <a:ext cx="0" cy="0"/>
          <a:chOff x="0" y="0"/>
          <a:chExt cx="0" cy="0"/>
        </a:xfrm>
      </p:grpSpPr>
      <p:sp>
        <p:nvSpPr>
          <p:cNvPr id="737" name="Google Shape;737;p9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38" name="Google Shape;738;p9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739" name="Google Shape;739;p90"/>
          <p:cNvSpPr txBox="1"/>
          <p:nvPr/>
        </p:nvSpPr>
        <p:spPr>
          <a:xfrm>
            <a:off x="631650" y="1424850"/>
            <a:ext cx="78807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0" name="Google Shape;740;p9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4" name="Shape 744"/>
        <p:cNvGrpSpPr/>
        <p:nvPr/>
      </p:nvGrpSpPr>
      <p:grpSpPr>
        <a:xfrm>
          <a:off x="0" y="0"/>
          <a:ext cx="0" cy="0"/>
          <a:chOff x="0" y="0"/>
          <a:chExt cx="0" cy="0"/>
        </a:xfrm>
      </p:grpSpPr>
      <p:sp>
        <p:nvSpPr>
          <p:cNvPr id="745" name="Google Shape;745;p9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46" name="Google Shape;746;p9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747" name="Google Shape;747;p91"/>
          <p:cNvSpPr txBox="1"/>
          <p:nvPr/>
        </p:nvSpPr>
        <p:spPr>
          <a:xfrm>
            <a:off x="631650" y="1101950"/>
            <a:ext cx="7880700" cy="317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8" name="Google Shape;748;p9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2" name="Shape 752"/>
        <p:cNvGrpSpPr/>
        <p:nvPr/>
      </p:nvGrpSpPr>
      <p:grpSpPr>
        <a:xfrm>
          <a:off x="0" y="0"/>
          <a:ext cx="0" cy="0"/>
          <a:chOff x="0" y="0"/>
          <a:chExt cx="0" cy="0"/>
        </a:xfrm>
      </p:grpSpPr>
      <p:sp>
        <p:nvSpPr>
          <p:cNvPr id="753" name="Google Shape;753;p9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54" name="Google Shape;754;p9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755" name="Google Shape;755;p92"/>
          <p:cNvSpPr txBox="1"/>
          <p:nvPr/>
        </p:nvSpPr>
        <p:spPr>
          <a:xfrm>
            <a:off x="631650" y="928950"/>
            <a:ext cx="7880700" cy="421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class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constructor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.camiseta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.edad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.lesionado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const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BART</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15</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NELSON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2</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18</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MILHOUSE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68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true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MARTIN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ROD</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98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console</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log</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56" name="Google Shape;756;p9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0" name="Shape 760"/>
        <p:cNvGrpSpPr/>
        <p:nvPr/>
      </p:nvGrpSpPr>
      <p:grpSpPr>
        <a:xfrm>
          <a:off x="0" y="0"/>
          <a:ext cx="0" cy="0"/>
          <a:chOff x="0" y="0"/>
          <a:chExt cx="0" cy="0"/>
        </a:xfrm>
      </p:grpSpPr>
      <p:sp>
        <p:nvSpPr>
          <p:cNvPr id="761" name="Google Shape;761;p9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62" name="Google Shape;762;p9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763" name="Google Shape;763;p93"/>
          <p:cNvSpPr txBox="1"/>
          <p:nvPr/>
        </p:nvSpPr>
        <p:spPr>
          <a:xfrm>
            <a:off x="128875" y="1032750"/>
            <a:ext cx="8872500" cy="320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find</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toUpperCase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NOMBRE DE JUGADOR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undefined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JUGADOR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busqueda.nombre</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CAMISETA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busqueda.camiseta</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EDAD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busqueda.edad);</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NO EXISTE JUGADOR CON ESE NOMBRE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64" name="Google Shape;764;p9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4616850" y="1583275"/>
            <a:ext cx="4261800" cy="245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cinco (5) nombres pertenecientes a integrantes de una familia.</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Luego, concatenar dichas entradas y efectuar una salida por alerta.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24" name="Google Shape;124;p2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4</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REGISTRO DE PERSONAS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25" name="Google Shape;125;p2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26" name="Google Shape;126;p22"/>
          <p:cNvPicPr preferRelativeResize="0"/>
          <p:nvPr/>
        </p:nvPicPr>
        <p:blipFill rotWithShape="1">
          <a:blip r:embed="rId4">
            <a:alphaModFix/>
          </a:blip>
          <a:srcRect b="0" l="22133" r="25823" t="0"/>
          <a:stretch/>
        </p:blipFill>
        <p:spPr>
          <a:xfrm>
            <a:off x="0" y="0"/>
            <a:ext cx="4461624" cy="5143500"/>
          </a:xfrm>
          <a:prstGeom prst="rect">
            <a:avLst/>
          </a:prstGeom>
          <a:noFill/>
          <a:ln>
            <a:noFill/>
          </a:ln>
        </p:spPr>
      </p:pic>
      <p:grpSp>
        <p:nvGrpSpPr>
          <p:cNvPr id="127" name="Google Shape;127;p22"/>
          <p:cNvGrpSpPr/>
          <p:nvPr/>
        </p:nvGrpSpPr>
        <p:grpSpPr>
          <a:xfrm>
            <a:off x="4515525" y="3792675"/>
            <a:ext cx="4566600" cy="923400"/>
            <a:chOff x="4402350" y="4067475"/>
            <a:chExt cx="4566600" cy="923400"/>
          </a:xfrm>
        </p:grpSpPr>
        <p:sp>
          <p:nvSpPr>
            <p:cNvPr id="128" name="Google Shape;128;p22"/>
            <p:cNvSpPr txBox="1"/>
            <p:nvPr/>
          </p:nvSpPr>
          <p:spPr>
            <a:xfrm>
              <a:off x="4402350" y="40674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4</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Usamos prompt() para solicitar datos al usuario. Es posible solicitar y asignar valores a distintas variables de forma consecutiva. </a:t>
              </a:r>
              <a:endParaRPr sz="1200">
                <a:latin typeface="Didact Gothic"/>
                <a:ea typeface="Didact Gothic"/>
                <a:cs typeface="Didact Gothic"/>
                <a:sym typeface="Didact Gothic"/>
              </a:endParaRPr>
            </a:p>
          </p:txBody>
        </p:sp>
        <p:pic>
          <p:nvPicPr>
            <p:cNvPr id="129" name="Google Shape;129;p22"/>
            <p:cNvPicPr preferRelativeResize="0"/>
            <p:nvPr/>
          </p:nvPicPr>
          <p:blipFill rotWithShape="1">
            <a:blip r:embed="rId5">
              <a:alphaModFix/>
            </a:blip>
            <a:srcRect b="11598" l="20899" r="21303" t="9174"/>
            <a:stretch/>
          </p:blipFill>
          <p:spPr>
            <a:xfrm>
              <a:off x="4458825" y="4250025"/>
              <a:ext cx="407325" cy="558300"/>
            </a:xfrm>
            <a:prstGeom prst="rect">
              <a:avLst/>
            </a:prstGeom>
            <a:noFill/>
            <a:ln>
              <a:noFill/>
            </a:ln>
          </p:spPr>
        </p:pic>
      </p:grpSp>
      <p:pic>
        <p:nvPicPr>
          <p:cNvPr id="130" name="Google Shape;130;p22"/>
          <p:cNvPicPr preferRelativeResize="0"/>
          <p:nvPr/>
        </p:nvPicPr>
        <p:blipFill>
          <a:blip r:embed="rId6">
            <a:alphaModFix/>
          </a:blip>
          <a:stretch>
            <a:fillRect/>
          </a:stretch>
        </p:blipFill>
        <p:spPr>
          <a:xfrm>
            <a:off x="7785150" y="4766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8" name="Shape 768"/>
        <p:cNvGrpSpPr/>
        <p:nvPr/>
      </p:nvGrpSpPr>
      <p:grpSpPr>
        <a:xfrm>
          <a:off x="0" y="0"/>
          <a:ext cx="0" cy="0"/>
          <a:chOff x="0" y="0"/>
          <a:chExt cx="0" cy="0"/>
        </a:xfrm>
      </p:grpSpPr>
      <p:sp>
        <p:nvSpPr>
          <p:cNvPr id="769" name="Google Shape;769;p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70" name="Google Shape;770;p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771" name="Google Shape;771;p94"/>
          <p:cNvSpPr txBox="1"/>
          <p:nvPr/>
        </p:nvSpPr>
        <p:spPr>
          <a:xfrm>
            <a:off x="105825" y="861825"/>
            <a:ext cx="8795400" cy="424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72" name="Google Shape;772;p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sp>
        <p:nvSpPr>
          <p:cNvPr id="777" name="Google Shape;777;p9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778" name="Google Shape;778;p9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7</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779" name="Google Shape;779;p9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pic>
        <p:nvPicPr>
          <p:cNvPr id="784" name="Google Shape;784;p9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85" name="Google Shape;785;p9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7"/>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“nombre” en el </a:t>
            </a:r>
            <a:r>
              <a:rPr lang="es-419" sz="1600">
                <a:solidFill>
                  <a:srgbClr val="8215BC"/>
                </a:solidFill>
                <a:highlight>
                  <a:schemeClr val="lt1"/>
                </a:highlight>
                <a:latin typeface="Helvetica Neue Light"/>
                <a:ea typeface="Helvetica Neue Light"/>
                <a:cs typeface="Helvetica Neue Light"/>
                <a:sym typeface="Helvetica Neue Light"/>
              </a:rPr>
              <a:t>localStorage, </a:t>
            </a:r>
            <a:r>
              <a:rPr lang="es-419" sz="1600">
                <a:solidFill>
                  <a:schemeClr val="dk1"/>
                </a:solidFill>
                <a:highlight>
                  <a:schemeClr val="lt1"/>
                </a:highlight>
                <a:latin typeface="Helvetica Neue Light"/>
                <a:ea typeface="Helvetica Neue Light"/>
                <a:cs typeface="Helvetica Neue Light"/>
                <a:sym typeface="Helvetica Neue Light"/>
              </a:rPr>
              <a:t>solicitar un nombre al usuario, y almacenarlo con dicha clave. Si existe, mostrar el nombre obtenido desde el storage con una alerta.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791" name="Google Shape;791;p9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VISITANTE</a:t>
            </a:r>
            <a:endParaRPr i="1" sz="2600">
              <a:latin typeface="Anton"/>
              <a:ea typeface="Anton"/>
              <a:cs typeface="Anton"/>
              <a:sym typeface="Anton"/>
            </a:endParaRPr>
          </a:p>
        </p:txBody>
      </p:sp>
      <p:pic>
        <p:nvPicPr>
          <p:cNvPr id="792" name="Google Shape;792;p9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793" name="Google Shape;793;p97"/>
          <p:cNvGrpSpPr/>
          <p:nvPr/>
        </p:nvGrpSpPr>
        <p:grpSpPr>
          <a:xfrm>
            <a:off x="4536900" y="3757375"/>
            <a:ext cx="4527000" cy="923400"/>
            <a:chOff x="4442550" y="4038925"/>
            <a:chExt cx="4527000" cy="923400"/>
          </a:xfrm>
        </p:grpSpPr>
        <p:sp>
          <p:nvSpPr>
            <p:cNvPr id="794" name="Google Shape;794;p97"/>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 localStorage almacenamos datos que pueden ser útiles en el próximo uso de la aplicación. Recordemos que al refrescar la página, el script se vuelve a interpretar.</a:t>
              </a:r>
              <a:endParaRPr sz="1200">
                <a:latin typeface="Didact Gothic"/>
                <a:ea typeface="Didact Gothic"/>
                <a:cs typeface="Didact Gothic"/>
                <a:sym typeface="Didact Gothic"/>
              </a:endParaRPr>
            </a:p>
          </p:txBody>
        </p:sp>
        <p:pic>
          <p:nvPicPr>
            <p:cNvPr id="795" name="Google Shape;795;p97"/>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96" name="Google Shape;796;p97"/>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97" name="Google Shape;797;p97"/>
          <p:cNvPicPr preferRelativeResize="0"/>
          <p:nvPr/>
        </p:nvPicPr>
        <p:blipFill rotWithShape="1">
          <a:blip r:embed="rId6">
            <a:alphaModFix/>
          </a:blip>
          <a:srcRect b="0" l="31436" r="0" t="0"/>
          <a:stretch/>
        </p:blipFill>
        <p:spPr>
          <a:xfrm>
            <a:off x="0" y="0"/>
            <a:ext cx="4450525"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8"/>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“comidas”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 crear un array vacío y cargarlo de forma dinámica, solicitando al usuario nombres de comida de forma consecutiva,  hasta cinco (5) veces. Luego almacenarlo con dicha clave. Si existe, recorrer el array, e informar por alerta el menú cargado.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03" name="Google Shape;803;p9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ALMACENAR EL MENÚ</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04" name="Google Shape;804;p9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05" name="Google Shape;805;p98"/>
          <p:cNvGrpSpPr/>
          <p:nvPr/>
        </p:nvGrpSpPr>
        <p:grpSpPr>
          <a:xfrm>
            <a:off x="4536900" y="3691675"/>
            <a:ext cx="4527000" cy="923400"/>
            <a:chOff x="4442550" y="3973225"/>
            <a:chExt cx="4527000" cy="923400"/>
          </a:xfrm>
        </p:grpSpPr>
        <p:sp>
          <p:nvSpPr>
            <p:cNvPr id="806" name="Google Shape;806;p98"/>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Al almacenar un array en storage con setItem, se guarda como cadena. Por ende, es necesario usar split(“,”) al hacer getItem, para obtener lo almacenado en formato  array.</a:t>
              </a:r>
              <a:endParaRPr sz="1200">
                <a:solidFill>
                  <a:srgbClr val="8215BC"/>
                </a:solidFill>
                <a:latin typeface="Didact Gothic"/>
                <a:ea typeface="Didact Gothic"/>
                <a:cs typeface="Didact Gothic"/>
                <a:sym typeface="Didact Gothic"/>
              </a:endParaRPr>
            </a:p>
          </p:txBody>
        </p:sp>
        <p:pic>
          <p:nvPicPr>
            <p:cNvPr id="807" name="Google Shape;807;p9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08" name="Google Shape;808;p9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09" name="Google Shape;809;p98"/>
          <p:cNvPicPr preferRelativeResize="0"/>
          <p:nvPr/>
        </p:nvPicPr>
        <p:blipFill rotWithShape="1">
          <a:blip r:embed="rId6">
            <a:alphaModFix/>
          </a:blip>
          <a:srcRect b="0" l="0" r="37245" t="0"/>
          <a:stretch/>
        </p:blipFill>
        <p:spPr>
          <a:xfrm>
            <a:off x="0" y="0"/>
            <a:ext cx="4421000" cy="5143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9"/>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Hamburgesa</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de la hamburguesa, el precio, los ingredientes, y el número de combo.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instanciar al menos cinco (5) objetos usando esta clase, asociarlos a un array, y almacenarlos con la clave ‘hamburguesas’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15" name="Google Shape;815;p9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ALMACENAR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16" name="Google Shape;816;p9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17" name="Google Shape;817;p99"/>
          <p:cNvGrpSpPr/>
          <p:nvPr/>
        </p:nvGrpSpPr>
        <p:grpSpPr>
          <a:xfrm>
            <a:off x="4536900" y="3767875"/>
            <a:ext cx="4527000" cy="923400"/>
            <a:chOff x="4442550" y="3744625"/>
            <a:chExt cx="4527000" cy="923400"/>
          </a:xfrm>
        </p:grpSpPr>
        <p:sp>
          <p:nvSpPr>
            <p:cNvPr id="818" name="Google Shape;818;p99"/>
            <p:cNvSpPr txBox="1"/>
            <p:nvPr/>
          </p:nvSpPr>
          <p:spPr>
            <a:xfrm>
              <a:off x="4442550" y="3744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almacenar un array de objeto en el storage, es necesario emplear el método </a:t>
              </a:r>
              <a:r>
                <a:rPr lang="es-419" sz="1200">
                  <a:solidFill>
                    <a:srgbClr val="8215BC"/>
                  </a:solidFill>
                  <a:latin typeface="Didact Gothic"/>
                  <a:ea typeface="Didact Gothic"/>
                  <a:cs typeface="Didact Gothic"/>
                  <a:sym typeface="Didact Gothic"/>
                </a:rPr>
                <a:t>stringify. </a:t>
              </a:r>
              <a:r>
                <a:rPr lang="es-419" sz="1200">
                  <a:solidFill>
                    <a:srgbClr val="121212"/>
                  </a:solidFill>
                  <a:latin typeface="Didact Gothic"/>
                  <a:ea typeface="Didact Gothic"/>
                  <a:cs typeface="Didact Gothic"/>
                  <a:sym typeface="Didact Gothic"/>
                </a:rPr>
                <a:t>La propiedad “ingredientes” puede ser un array de ingredientes.</a:t>
              </a:r>
              <a:endParaRPr sz="1200">
                <a:solidFill>
                  <a:srgbClr val="121212"/>
                </a:solidFill>
                <a:latin typeface="Didact Gothic"/>
                <a:ea typeface="Didact Gothic"/>
                <a:cs typeface="Didact Gothic"/>
                <a:sym typeface="Didact Gothic"/>
              </a:endParaRPr>
            </a:p>
          </p:txBody>
        </p:sp>
        <p:pic>
          <p:nvPicPr>
            <p:cNvPr id="819" name="Google Shape;819;p99"/>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20" name="Google Shape;820;p99"/>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21" name="Google Shape;821;p99"/>
          <p:cNvPicPr preferRelativeResize="0"/>
          <p:nvPr/>
        </p:nvPicPr>
        <p:blipFill rotWithShape="1">
          <a:blip r:embed="rId6">
            <a:alphaModFix/>
          </a:blip>
          <a:srcRect b="0" l="21606" r="2607" t="0"/>
          <a:stretch/>
        </p:blipFill>
        <p:spPr>
          <a:xfrm>
            <a:off x="0" y="0"/>
            <a:ext cx="441972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0"/>
          <p:cNvSpPr txBox="1"/>
          <p:nvPr/>
        </p:nvSpPr>
        <p:spPr>
          <a:xfrm>
            <a:off x="4572000" y="1039475"/>
            <a:ext cx="4376400" cy="2957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generando un listado con el detalle de cada hamburguesa, asociando un número de selección en función de la posición.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capturar una entrada con la selección del usuario, confirmando la información del producto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27" name="Google Shape;827;p100"/>
          <p:cNvSpPr txBox="1"/>
          <p:nvPr/>
        </p:nvSpPr>
        <p:spPr>
          <a:xfrm>
            <a:off x="4572000" y="92400"/>
            <a:ext cx="3783600" cy="10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COMPRAR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28" name="Google Shape;828;p100"/>
          <p:cNvPicPr preferRelativeResize="0"/>
          <p:nvPr/>
        </p:nvPicPr>
        <p:blipFill rotWithShape="1">
          <a:blip r:embed="rId3">
            <a:alphaModFix/>
          </a:blip>
          <a:srcRect b="0" l="0" r="0" t="0"/>
          <a:stretch/>
        </p:blipFill>
        <p:spPr>
          <a:xfrm>
            <a:off x="8283725" y="245100"/>
            <a:ext cx="726450" cy="728091"/>
          </a:xfrm>
          <a:prstGeom prst="rect">
            <a:avLst/>
          </a:prstGeom>
          <a:noFill/>
          <a:ln>
            <a:noFill/>
          </a:ln>
        </p:spPr>
      </p:pic>
      <p:grpSp>
        <p:nvGrpSpPr>
          <p:cNvPr id="829" name="Google Shape;829;p100"/>
          <p:cNvGrpSpPr/>
          <p:nvPr/>
        </p:nvGrpSpPr>
        <p:grpSpPr>
          <a:xfrm>
            <a:off x="4536900" y="3996475"/>
            <a:ext cx="4527000" cy="923400"/>
            <a:chOff x="4442550" y="3973225"/>
            <a:chExt cx="4527000" cy="923400"/>
          </a:xfrm>
        </p:grpSpPr>
        <p:sp>
          <p:nvSpPr>
            <p:cNvPr id="830" name="Google Shape;830;p100"/>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obtener un array de objeto desde el storage, es necesario emplear el método </a:t>
              </a:r>
              <a:r>
                <a:rPr lang="es-419" sz="1200">
                  <a:solidFill>
                    <a:srgbClr val="8215BC"/>
                  </a:solidFill>
                  <a:latin typeface="Didact Gothic"/>
                  <a:ea typeface="Didact Gothic"/>
                  <a:cs typeface="Didact Gothic"/>
                  <a:sym typeface="Didact Gothic"/>
                </a:rPr>
                <a:t>parse. </a:t>
              </a:r>
              <a:r>
                <a:rPr lang="es-419" sz="1200">
                  <a:solidFill>
                    <a:srgbClr val="121212"/>
                  </a:solidFill>
                  <a:latin typeface="Didact Gothic"/>
                  <a:ea typeface="Didact Gothic"/>
                  <a:cs typeface="Didact Gothic"/>
                  <a:sym typeface="Didact Gothic"/>
                </a:rPr>
                <a:t>Se recomienda emplear un for con índice para determinar el número de selección. </a:t>
              </a:r>
              <a:endParaRPr sz="1200">
                <a:solidFill>
                  <a:srgbClr val="121212"/>
                </a:solidFill>
                <a:latin typeface="Didact Gothic"/>
                <a:ea typeface="Didact Gothic"/>
                <a:cs typeface="Didact Gothic"/>
                <a:sym typeface="Didact Gothic"/>
              </a:endParaRPr>
            </a:p>
          </p:txBody>
        </p:sp>
        <p:pic>
          <p:nvPicPr>
            <p:cNvPr id="831" name="Google Shape;831;p10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32" name="Google Shape;832;p100"/>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33" name="Google Shape;833;p100"/>
          <p:cNvPicPr preferRelativeResize="0"/>
          <p:nvPr/>
        </p:nvPicPr>
        <p:blipFill rotWithShape="1">
          <a:blip r:embed="rId6">
            <a:alphaModFix/>
          </a:blip>
          <a:srcRect b="0" l="25267" r="0" t="0"/>
          <a:stretch/>
        </p:blipFill>
        <p:spPr>
          <a:xfrm>
            <a:off x="0" y="0"/>
            <a:ext cx="4465225"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1"/>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 aumentando en un 30% el precio de cada producto. Por último, volver a almacenar el array modificado en el localStorage con la misma clave.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39" name="Google Shape;839;p10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AUMENTAR PRECIOS</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40" name="Google Shape;840;p10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41" name="Google Shape;841;p101"/>
          <p:cNvGrpSpPr/>
          <p:nvPr/>
        </p:nvGrpSpPr>
        <p:grpSpPr>
          <a:xfrm>
            <a:off x="4536900" y="3691675"/>
            <a:ext cx="4527000" cy="877200"/>
            <a:chOff x="4442550" y="3668425"/>
            <a:chExt cx="4527000" cy="877200"/>
          </a:xfrm>
        </p:grpSpPr>
        <p:sp>
          <p:nvSpPr>
            <p:cNvPr id="842" name="Google Shape;842;p101"/>
            <p:cNvSpPr txBox="1"/>
            <p:nvPr/>
          </p:nvSpPr>
          <p:spPr>
            <a:xfrm>
              <a:off x="4442550" y="3668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Para actualizar algo almacenado en storage, se sobrescribe el valor usando la misma clave.</a:t>
              </a:r>
              <a:r>
                <a:rPr lang="es-419" sz="1100">
                  <a:solidFill>
                    <a:srgbClr val="8215BC"/>
                  </a:solidFill>
                  <a:latin typeface="Didact Gothic"/>
                  <a:ea typeface="Didact Gothic"/>
                  <a:cs typeface="Didact Gothic"/>
                  <a:sym typeface="Didact Gothic"/>
                </a:rPr>
                <a:t> </a:t>
              </a:r>
              <a:r>
                <a:rPr lang="es-419" sz="1100">
                  <a:solidFill>
                    <a:srgbClr val="121212"/>
                  </a:solidFill>
                  <a:latin typeface="Didact Gothic"/>
                  <a:ea typeface="Didact Gothic"/>
                  <a:cs typeface="Didact Gothic"/>
                  <a:sym typeface="Didact Gothic"/>
                </a:rPr>
                <a:t>Se recomienda añadir un método de clase para aumentar cierto porcentaje todas las hamburguesas.</a:t>
              </a:r>
              <a:endParaRPr sz="1100">
                <a:solidFill>
                  <a:srgbClr val="121212"/>
                </a:solidFill>
                <a:latin typeface="Didact Gothic"/>
                <a:ea typeface="Didact Gothic"/>
                <a:cs typeface="Didact Gothic"/>
                <a:sym typeface="Didact Gothic"/>
              </a:endParaRPr>
            </a:p>
          </p:txBody>
        </p:sp>
        <p:pic>
          <p:nvPicPr>
            <p:cNvPr id="843" name="Google Shape;843;p101"/>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44" name="Google Shape;844;p101"/>
          <p:cNvPicPr preferRelativeResize="0"/>
          <p:nvPr/>
        </p:nvPicPr>
        <p:blipFill>
          <a:blip r:embed="rId5">
            <a:alphaModFix/>
          </a:blip>
          <a:stretch>
            <a:fillRect/>
          </a:stretch>
        </p:blipFill>
        <p:spPr>
          <a:xfrm>
            <a:off x="7823650" y="4735825"/>
            <a:ext cx="1186526" cy="330675"/>
          </a:xfrm>
          <a:prstGeom prst="rect">
            <a:avLst/>
          </a:prstGeom>
          <a:noFill/>
          <a:ln>
            <a:noFill/>
          </a:ln>
        </p:spPr>
      </p:pic>
      <p:pic>
        <p:nvPicPr>
          <p:cNvPr id="845" name="Google Shape;845;p101"/>
          <p:cNvPicPr preferRelativeResize="0"/>
          <p:nvPr/>
        </p:nvPicPr>
        <p:blipFill rotWithShape="1">
          <a:blip r:embed="rId6">
            <a:alphaModFix/>
          </a:blip>
          <a:srcRect b="0" l="31168" r="3681" t="0"/>
          <a:stretch/>
        </p:blipFill>
        <p:spPr>
          <a:xfrm>
            <a:off x="0" y="0"/>
            <a:ext cx="4376400" cy="4883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pic>
        <p:nvPicPr>
          <p:cNvPr id="850" name="Google Shape;850;p102"/>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51" name="Google Shape;851;p102"/>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5" name="Shape 855"/>
        <p:cNvGrpSpPr/>
        <p:nvPr/>
      </p:nvGrpSpPr>
      <p:grpSpPr>
        <a:xfrm>
          <a:off x="0" y="0"/>
          <a:ext cx="0" cy="0"/>
          <a:chOff x="0" y="0"/>
          <a:chExt cx="0" cy="0"/>
        </a:xfrm>
      </p:grpSpPr>
      <p:sp>
        <p:nvSpPr>
          <p:cNvPr id="856" name="Google Shape;856;p10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57" name="Google Shape;857;p10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858" name="Google Shape;858;p103"/>
          <p:cNvSpPr txBox="1"/>
          <p:nvPr/>
        </p:nvSpPr>
        <p:spPr>
          <a:xfrm>
            <a:off x="631650" y="1186525"/>
            <a:ext cx="78807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59" name="Google Shape;859;p10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4616850" y="1447575"/>
            <a:ext cx="4261800" cy="2593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uno o más precios.</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efectuar un descuento en porcentajes (20%, 30%, etcétera) sobre los valores ingresados, y realizar una salida.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36" name="Google Shape;136;p23"/>
          <p:cNvSpPr txBox="1"/>
          <p:nvPr/>
        </p:nvSpPr>
        <p:spPr>
          <a:xfrm>
            <a:off x="4527000"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5</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DESCUENTOS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37" name="Google Shape;137;p23"/>
          <p:cNvPicPr preferRelativeResize="0"/>
          <p:nvPr/>
        </p:nvPicPr>
        <p:blipFill rotWithShape="1">
          <a:blip r:embed="rId3">
            <a:alphaModFix/>
          </a:blip>
          <a:srcRect b="0" l="0" r="0" t="0"/>
          <a:stretch/>
        </p:blipFill>
        <p:spPr>
          <a:xfrm>
            <a:off x="8310600" y="397700"/>
            <a:ext cx="726450" cy="728091"/>
          </a:xfrm>
          <a:prstGeom prst="rect">
            <a:avLst/>
          </a:prstGeom>
          <a:noFill/>
          <a:ln>
            <a:noFill/>
          </a:ln>
        </p:spPr>
      </p:pic>
      <p:pic>
        <p:nvPicPr>
          <p:cNvPr id="138" name="Google Shape;138;p23"/>
          <p:cNvPicPr preferRelativeResize="0"/>
          <p:nvPr/>
        </p:nvPicPr>
        <p:blipFill rotWithShape="1">
          <a:blip r:embed="rId4">
            <a:alphaModFix/>
          </a:blip>
          <a:srcRect b="5882" l="5415" r="4769" t="0"/>
          <a:stretch/>
        </p:blipFill>
        <p:spPr>
          <a:xfrm>
            <a:off x="0" y="0"/>
            <a:ext cx="4527000" cy="5143500"/>
          </a:xfrm>
          <a:prstGeom prst="rect">
            <a:avLst/>
          </a:prstGeom>
          <a:noFill/>
          <a:ln>
            <a:noFill/>
          </a:ln>
        </p:spPr>
      </p:pic>
      <p:grpSp>
        <p:nvGrpSpPr>
          <p:cNvPr id="139" name="Google Shape;139;p23"/>
          <p:cNvGrpSpPr/>
          <p:nvPr/>
        </p:nvGrpSpPr>
        <p:grpSpPr>
          <a:xfrm>
            <a:off x="4572000" y="3540825"/>
            <a:ext cx="4527000" cy="1108200"/>
            <a:chOff x="4402350" y="3884925"/>
            <a:chExt cx="4527000" cy="1108200"/>
          </a:xfrm>
        </p:grpSpPr>
        <p:sp>
          <p:nvSpPr>
            <p:cNvPr id="140" name="Google Shape;140;p23"/>
            <p:cNvSpPr txBox="1"/>
            <p:nvPr/>
          </p:nvSpPr>
          <p:spPr>
            <a:xfrm>
              <a:off x="4402350" y="38849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5</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descuento es la resta de un monto sobre el precio inicial. Buscamos calcular el porcentaje sobre dicho precio y restarlo, por ejemplo: si el precio es 100, el 20% es 20, entonces el descuento es 100-20 = 80</a:t>
              </a:r>
              <a:endParaRPr sz="1200">
                <a:latin typeface="Didact Gothic"/>
                <a:ea typeface="Didact Gothic"/>
                <a:cs typeface="Didact Gothic"/>
                <a:sym typeface="Didact Gothic"/>
              </a:endParaRPr>
            </a:p>
          </p:txBody>
        </p:sp>
        <p:pic>
          <p:nvPicPr>
            <p:cNvPr id="141" name="Google Shape;141;p23"/>
            <p:cNvPicPr preferRelativeResize="0"/>
            <p:nvPr/>
          </p:nvPicPr>
          <p:blipFill rotWithShape="1">
            <a:blip r:embed="rId5">
              <a:alphaModFix/>
            </a:blip>
            <a:srcRect b="11598" l="20899" r="21303" t="9174"/>
            <a:stretch/>
          </p:blipFill>
          <p:spPr>
            <a:xfrm>
              <a:off x="4447200" y="4159875"/>
              <a:ext cx="407325" cy="558300"/>
            </a:xfrm>
            <a:prstGeom prst="rect">
              <a:avLst/>
            </a:prstGeom>
            <a:noFill/>
            <a:ln>
              <a:noFill/>
            </a:ln>
          </p:spPr>
        </p:pic>
      </p:grpSp>
      <p:pic>
        <p:nvPicPr>
          <p:cNvPr id="142" name="Google Shape;142;p23"/>
          <p:cNvPicPr preferRelativeResize="0"/>
          <p:nvPr/>
        </p:nvPicPr>
        <p:blipFill>
          <a:blip r:embed="rId6">
            <a:alphaModFix/>
          </a:blip>
          <a:stretch>
            <a:fillRect/>
          </a:stretch>
        </p:blipFill>
        <p:spPr>
          <a:xfrm>
            <a:off x="7850525" y="4723625"/>
            <a:ext cx="1186526" cy="330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3" name="Shape 863"/>
        <p:cNvGrpSpPr/>
        <p:nvPr/>
      </p:nvGrpSpPr>
      <p:grpSpPr>
        <a:xfrm>
          <a:off x="0" y="0"/>
          <a:ext cx="0" cy="0"/>
          <a:chOff x="0" y="0"/>
          <a:chExt cx="0" cy="0"/>
        </a:xfrm>
      </p:grpSpPr>
      <p:sp>
        <p:nvSpPr>
          <p:cNvPr id="864" name="Google Shape;864;p10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65" name="Google Shape;865;p10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866" name="Google Shape;866;p104"/>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67" name="Google Shape;867;p10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1" name="Shape 871"/>
        <p:cNvGrpSpPr/>
        <p:nvPr/>
      </p:nvGrpSpPr>
      <p:grpSpPr>
        <a:xfrm>
          <a:off x="0" y="0"/>
          <a:ext cx="0" cy="0"/>
          <a:chOff x="0" y="0"/>
          <a:chExt cx="0" cy="0"/>
        </a:xfrm>
      </p:grpSpPr>
      <p:sp>
        <p:nvSpPr>
          <p:cNvPr id="872" name="Google Shape;872;p10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73" name="Google Shape;873;p10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874" name="Google Shape;874;p105"/>
          <p:cNvSpPr txBox="1"/>
          <p:nvPr/>
        </p:nvSpPr>
        <p:spPr>
          <a:xfrm>
            <a:off x="631650" y="1032750"/>
            <a:ext cx="78807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75" name="Google Shape;875;p10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9" name="Shape 879"/>
        <p:cNvGrpSpPr/>
        <p:nvPr/>
      </p:nvGrpSpPr>
      <p:grpSpPr>
        <a:xfrm>
          <a:off x="0" y="0"/>
          <a:ext cx="0" cy="0"/>
          <a:chOff x="0" y="0"/>
          <a:chExt cx="0" cy="0"/>
        </a:xfrm>
      </p:grpSpPr>
      <p:sp>
        <p:nvSpPr>
          <p:cNvPr id="880" name="Google Shape;880;p10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1" name="Google Shape;881;p10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882" name="Google Shape;882;p106"/>
          <p:cNvSpPr txBox="1"/>
          <p:nvPr/>
        </p:nvSpPr>
        <p:spPr>
          <a:xfrm>
            <a:off x="90425" y="1032750"/>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3" name="Google Shape;883;p10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7" name="Shape 887"/>
        <p:cNvGrpSpPr/>
        <p:nvPr/>
      </p:nvGrpSpPr>
      <p:grpSpPr>
        <a:xfrm>
          <a:off x="0" y="0"/>
          <a:ext cx="0" cy="0"/>
          <a:chOff x="0" y="0"/>
          <a:chExt cx="0" cy="0"/>
        </a:xfrm>
      </p:grpSpPr>
      <p:sp>
        <p:nvSpPr>
          <p:cNvPr id="888" name="Google Shape;888;p10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9" name="Google Shape;889;p10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890" name="Google Shape;890;p107"/>
          <p:cNvSpPr txBox="1"/>
          <p:nvPr/>
        </p:nvSpPr>
        <p:spPr>
          <a:xfrm>
            <a:off x="631650" y="1294150"/>
            <a:ext cx="78807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91" name="Google Shape;891;p10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08"/>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897" name="Google Shape;897;p108"/>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8</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898" name="Google Shape;898;p10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9"/>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04" name="Google Shape;904;p10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a:t>
            </a:r>
            <a:endParaRPr i="1" sz="2600">
              <a:latin typeface="Anton"/>
              <a:ea typeface="Anton"/>
              <a:cs typeface="Anton"/>
              <a:sym typeface="Anton"/>
            </a:endParaRPr>
          </a:p>
        </p:txBody>
      </p:sp>
      <p:pic>
        <p:nvPicPr>
          <p:cNvPr id="905" name="Google Shape;905;p10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06" name="Google Shape;906;p109"/>
          <p:cNvGrpSpPr/>
          <p:nvPr/>
        </p:nvGrpSpPr>
        <p:grpSpPr>
          <a:xfrm>
            <a:off x="4536900" y="3681175"/>
            <a:ext cx="4527000" cy="923400"/>
            <a:chOff x="4442550" y="3657925"/>
            <a:chExt cx="4527000" cy="923400"/>
          </a:xfrm>
        </p:grpSpPr>
        <p:sp>
          <p:nvSpPr>
            <p:cNvPr id="907" name="Google Shape;907;p109"/>
            <p:cNvSpPr txBox="1"/>
            <p:nvPr/>
          </p:nvSpPr>
          <p:spPr>
            <a:xfrm>
              <a:off x="4442550" y="3657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Se recomienda recorrer el array con for...of. En cada, repetición se crea un elemento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se modifica su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y se lo agrega con</a:t>
              </a:r>
              <a:r>
                <a:rPr lang="es-419" sz="1200">
                  <a:solidFill>
                    <a:srgbClr val="8215BC"/>
                  </a:solidFill>
                  <a:latin typeface="Didact Gothic"/>
                  <a:ea typeface="Didact Gothic"/>
                  <a:cs typeface="Didact Gothic"/>
                  <a:sym typeface="Didact Gothic"/>
                </a:rPr>
                <a:t> append</a:t>
              </a:r>
              <a:r>
                <a:rPr lang="es-419" sz="1200">
                  <a:latin typeface="Didact Gothic"/>
                  <a:ea typeface="Didact Gothic"/>
                  <a:cs typeface="Didact Gothic"/>
                  <a:sym typeface="Didact Gothic"/>
                </a:rPr>
                <a:t>.</a:t>
              </a:r>
              <a:endParaRPr sz="1200">
                <a:latin typeface="Didact Gothic"/>
                <a:ea typeface="Didact Gothic"/>
                <a:cs typeface="Didact Gothic"/>
                <a:sym typeface="Didact Gothic"/>
              </a:endParaRPr>
            </a:p>
          </p:txBody>
        </p:sp>
        <p:pic>
          <p:nvPicPr>
            <p:cNvPr id="908" name="Google Shape;908;p109"/>
            <p:cNvPicPr preferRelativeResize="0"/>
            <p:nvPr/>
          </p:nvPicPr>
          <p:blipFill rotWithShape="1">
            <a:blip r:embed="rId4">
              <a:alphaModFix/>
            </a:blip>
            <a:srcRect b="11598" l="20899" r="21303" t="9174"/>
            <a:stretch/>
          </p:blipFill>
          <p:spPr>
            <a:xfrm>
              <a:off x="4477650" y="3850275"/>
              <a:ext cx="407325" cy="558300"/>
            </a:xfrm>
            <a:prstGeom prst="rect">
              <a:avLst/>
            </a:prstGeom>
            <a:noFill/>
            <a:ln>
              <a:noFill/>
            </a:ln>
          </p:spPr>
        </p:pic>
      </p:grpSp>
      <p:pic>
        <p:nvPicPr>
          <p:cNvPr id="909" name="Google Shape;909;p109"/>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10" name="Google Shape;910;p109"/>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0"/>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cinco (5) tareas de forma iterativa, cargandolas en un array. Crear una etiqueta </a:t>
            </a:r>
            <a:r>
              <a:rPr lang="es-419" sz="1600">
                <a:solidFill>
                  <a:srgbClr val="8215BC"/>
                </a:solidFill>
                <a:highlight>
                  <a:schemeClr val="lt1"/>
                </a:highlight>
                <a:latin typeface="Helvetica Neue Light"/>
                <a:ea typeface="Helvetica Neue Light"/>
                <a:cs typeface="Helvetica Neue Light"/>
                <a:sym typeface="Helvetica Neue Light"/>
              </a:rPr>
              <a:t>ul, </a:t>
            </a:r>
            <a:r>
              <a:rPr lang="es-419" sz="1600">
                <a:solidFill>
                  <a:schemeClr val="dk1"/>
                </a:solidFill>
                <a:highlight>
                  <a:schemeClr val="lt1"/>
                </a:highlight>
                <a:latin typeface="Helvetica Neue Light"/>
                <a:ea typeface="Helvetica Neue Light"/>
                <a:cs typeface="Helvetica Neue Light"/>
                <a:sym typeface="Helvetica Neue Light"/>
              </a:rPr>
              <a:t>y concatenar una etiqueta </a:t>
            </a:r>
            <a:r>
              <a:rPr lang="es-419" sz="1600">
                <a:solidFill>
                  <a:srgbClr val="8215BC"/>
                </a:solidFill>
                <a:highlight>
                  <a:schemeClr val="lt1"/>
                </a:highlight>
                <a:latin typeface="Helvetica Neue Light"/>
                <a:ea typeface="Helvetica Neue Light"/>
                <a:cs typeface="Helvetica Neue Light"/>
                <a:sym typeface="Helvetica Neue Light"/>
              </a:rPr>
              <a:t>li</a:t>
            </a:r>
            <a:r>
              <a:rPr lang="es-419" sz="1600">
                <a:solidFill>
                  <a:schemeClr val="dk1"/>
                </a:solidFill>
                <a:highlight>
                  <a:schemeClr val="lt1"/>
                </a:highlight>
                <a:latin typeface="Helvetica Neue Light"/>
                <a:ea typeface="Helvetica Neue Light"/>
                <a:cs typeface="Helvetica Neue Light"/>
                <a:sym typeface="Helvetica Neue Light"/>
              </a:rPr>
              <a:t> a un template de caracteres por cada tarea ingresada, asignando el resultado al interior de la etiqueta </a:t>
            </a:r>
            <a:r>
              <a:rPr lang="es-419" sz="1600">
                <a:solidFill>
                  <a:srgbClr val="8215BC"/>
                </a:solidFill>
                <a:highlight>
                  <a:schemeClr val="lt1"/>
                </a:highlight>
                <a:latin typeface="Helvetica Neue Light"/>
                <a:ea typeface="Helvetica Neue Light"/>
                <a:cs typeface="Helvetica Neue Light"/>
                <a:sym typeface="Helvetica Neue Light"/>
              </a:rPr>
              <a:t>ul</a:t>
            </a:r>
            <a:r>
              <a:rPr lang="es-419" sz="1600">
                <a:solidFill>
                  <a:schemeClr val="dk1"/>
                </a:solidFill>
                <a:highlight>
                  <a:schemeClr val="lt1"/>
                </a:highlight>
                <a:latin typeface="Helvetica Neue Light"/>
                <a:ea typeface="Helvetica Neue Light"/>
                <a:cs typeface="Helvetica Neue Light"/>
                <a:sym typeface="Helvetica Neue Light"/>
              </a:rPr>
              <a:t>. Por último, agregar la lista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16" name="Google Shape;916;p11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LISTA</a:t>
            </a:r>
            <a:endParaRPr i="1" sz="2600">
              <a:latin typeface="Anton"/>
              <a:ea typeface="Anton"/>
              <a:cs typeface="Anton"/>
              <a:sym typeface="Anton"/>
            </a:endParaRPr>
          </a:p>
        </p:txBody>
      </p:sp>
      <p:pic>
        <p:nvPicPr>
          <p:cNvPr id="917" name="Google Shape;917;p11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18" name="Google Shape;918;p110"/>
          <p:cNvGrpSpPr/>
          <p:nvPr/>
        </p:nvGrpSpPr>
        <p:grpSpPr>
          <a:xfrm>
            <a:off x="4536900" y="3833575"/>
            <a:ext cx="4527000" cy="923400"/>
            <a:chOff x="4442550" y="4038925"/>
            <a:chExt cx="4527000" cy="923400"/>
          </a:xfrm>
        </p:grpSpPr>
        <p:sp>
          <p:nvSpPr>
            <p:cNvPr id="919" name="Google Shape;919;p110"/>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Si tenemos que crear una estructura html más compleja,  podemos crear el nodo padre, y escribir de forma explícita el contenido del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a:t>
              </a:r>
              <a:endParaRPr sz="1200">
                <a:latin typeface="Didact Gothic"/>
                <a:ea typeface="Didact Gothic"/>
                <a:cs typeface="Didact Gothic"/>
                <a:sym typeface="Didact Gothic"/>
              </a:endParaRPr>
            </a:p>
          </p:txBody>
        </p:sp>
        <p:pic>
          <p:nvPicPr>
            <p:cNvPr id="920" name="Google Shape;920;p11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21" name="Google Shape;921;p110"/>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22" name="Google Shape;922;p110"/>
          <p:cNvPicPr preferRelativeResize="0"/>
          <p:nvPr/>
        </p:nvPicPr>
        <p:blipFill rotWithShape="1">
          <a:blip r:embed="rId6">
            <a:alphaModFix/>
          </a:blip>
          <a:srcRect b="0" l="26226" r="0" t="0"/>
          <a:stretch/>
        </p:blipFill>
        <p:spPr>
          <a:xfrm>
            <a:off x="0" y="0"/>
            <a:ext cx="4442825"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array de países, y crear una etiqueta </a:t>
            </a:r>
            <a:r>
              <a:rPr lang="es-419" sz="1500">
                <a:solidFill>
                  <a:srgbClr val="8215BC"/>
                </a:solidFill>
                <a:highlight>
                  <a:schemeClr val="lt1"/>
                </a:highlight>
                <a:latin typeface="Helvetica Neue Light"/>
                <a:ea typeface="Helvetica Neue Light"/>
                <a:cs typeface="Helvetica Neue Light"/>
                <a:sym typeface="Helvetica Neue Light"/>
              </a:rPr>
              <a:t>select. </a:t>
            </a:r>
            <a:r>
              <a:rPr lang="es-419" sz="1500">
                <a:solidFill>
                  <a:schemeClr val="dk1"/>
                </a:solidFill>
                <a:highlight>
                  <a:schemeClr val="lt1"/>
                </a:highlight>
                <a:latin typeface="Helvetica Neue Light"/>
                <a:ea typeface="Helvetica Neue Light"/>
                <a:cs typeface="Helvetica Neue Light"/>
                <a:sym typeface="Helvetica Neue Light"/>
              </a:rPr>
              <a:t>Por cada país, concatenar una etiqueta </a:t>
            </a:r>
            <a:r>
              <a:rPr lang="es-419" sz="1500">
                <a:solidFill>
                  <a:srgbClr val="8215BC"/>
                </a:solidFill>
                <a:highlight>
                  <a:schemeClr val="lt1"/>
                </a:highlight>
                <a:latin typeface="Helvetica Neue Light"/>
                <a:ea typeface="Helvetica Neue Light"/>
                <a:cs typeface="Helvetica Neue Light"/>
                <a:sym typeface="Helvetica Neue Light"/>
              </a:rPr>
              <a:t>option</a:t>
            </a:r>
            <a:r>
              <a:rPr lang="es-419" sz="1500">
                <a:solidFill>
                  <a:schemeClr val="dk1"/>
                </a:solidFill>
                <a:highlight>
                  <a:schemeClr val="lt1"/>
                </a:highlight>
                <a:latin typeface="Helvetica Neue Light"/>
                <a:ea typeface="Helvetica Neue Light"/>
                <a:cs typeface="Helvetica Neue Light"/>
                <a:sym typeface="Helvetica Neue Light"/>
              </a:rPr>
              <a:t> a una template de caracteres, asignando el resultado al interior de la etiqueta padre. El value de cada opción es la posición de la ciudad en la colección. Por último, agregar el select al body.</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28" name="Google Shape;928;p11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DESTINO</a:t>
            </a:r>
            <a:endParaRPr i="1" sz="2600">
              <a:latin typeface="Anton"/>
              <a:ea typeface="Anton"/>
              <a:cs typeface="Anton"/>
              <a:sym typeface="Anton"/>
            </a:endParaRPr>
          </a:p>
        </p:txBody>
      </p:sp>
      <p:pic>
        <p:nvPicPr>
          <p:cNvPr id="929" name="Google Shape;929;p11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30" name="Google Shape;930;p111"/>
          <p:cNvGrpSpPr/>
          <p:nvPr/>
        </p:nvGrpSpPr>
        <p:grpSpPr>
          <a:xfrm>
            <a:off x="4536900" y="3604975"/>
            <a:ext cx="4527000" cy="785100"/>
            <a:chOff x="4442550" y="4038925"/>
            <a:chExt cx="4527000" cy="785100"/>
          </a:xfrm>
        </p:grpSpPr>
        <p:sp>
          <p:nvSpPr>
            <p:cNvPr id="931" name="Google Shape;931;p111"/>
            <p:cNvSpPr txBox="1"/>
            <p:nvPr/>
          </p:nvSpPr>
          <p:spPr>
            <a:xfrm>
              <a:off x="4442550" y="4038925"/>
              <a:ext cx="4527000" cy="7851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900">
                  <a:latin typeface="Didact Gothic"/>
                  <a:ea typeface="Didact Gothic"/>
                  <a:cs typeface="Didact Gothic"/>
                  <a:sym typeface="Didact Gothic"/>
                </a:rPr>
                <a:t>Un select es un elemento dedicado a elecciones de usuario, Aún no podemos detectar “qué selecciona el usuario”, pero al generar las opciones desde un array construimos una lista que varía  en función del contenido del array.</a:t>
              </a:r>
              <a:endParaRPr sz="900">
                <a:latin typeface="Didact Gothic"/>
                <a:ea typeface="Didact Gothic"/>
                <a:cs typeface="Didact Gothic"/>
                <a:sym typeface="Didact Gothic"/>
              </a:endParaRPr>
            </a:p>
          </p:txBody>
        </p:sp>
        <p:pic>
          <p:nvPicPr>
            <p:cNvPr id="932" name="Google Shape;932;p11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33" name="Google Shape;933;p111"/>
          <p:cNvPicPr preferRelativeResize="0"/>
          <p:nvPr/>
        </p:nvPicPr>
        <p:blipFill>
          <a:blip r:embed="rId5">
            <a:alphaModFix/>
          </a:blip>
          <a:stretch>
            <a:fillRect/>
          </a:stretch>
        </p:blipFill>
        <p:spPr>
          <a:xfrm>
            <a:off x="7802075" y="4720450"/>
            <a:ext cx="1186526" cy="330675"/>
          </a:xfrm>
          <a:prstGeom prst="rect">
            <a:avLst/>
          </a:prstGeom>
          <a:noFill/>
          <a:ln>
            <a:noFill/>
          </a:ln>
        </p:spPr>
      </p:pic>
      <p:pic>
        <p:nvPicPr>
          <p:cNvPr id="934" name="Google Shape;934;p111"/>
          <p:cNvPicPr preferRelativeResize="0"/>
          <p:nvPr/>
        </p:nvPicPr>
        <p:blipFill rotWithShape="1">
          <a:blip r:embed="rId6">
            <a:alphaModFix/>
          </a:blip>
          <a:srcRect b="0" l="4619" r="12885" t="0"/>
          <a:stretch/>
        </p:blipFill>
        <p:spPr>
          <a:xfrm>
            <a:off x="0" y="0"/>
            <a:ext cx="43764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instanciando al menos cinco (5) objetos con ella, asignándoles a un array. Luego, por cada cantante crear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objeto, agregando cada contenedor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40" name="Google Shape;940;p11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BANDA</a:t>
            </a:r>
            <a:endParaRPr i="1" sz="2600">
              <a:latin typeface="Anton"/>
              <a:ea typeface="Anton"/>
              <a:cs typeface="Anton"/>
              <a:sym typeface="Anton"/>
            </a:endParaRPr>
          </a:p>
        </p:txBody>
      </p:sp>
      <p:pic>
        <p:nvPicPr>
          <p:cNvPr id="941" name="Google Shape;941;p11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42" name="Google Shape;942;p112"/>
          <p:cNvGrpSpPr/>
          <p:nvPr/>
        </p:nvGrpSpPr>
        <p:grpSpPr>
          <a:xfrm>
            <a:off x="4536900" y="3757375"/>
            <a:ext cx="4527000" cy="877200"/>
            <a:chOff x="4442550" y="4038925"/>
            <a:chExt cx="4527000" cy="877200"/>
          </a:xfrm>
        </p:grpSpPr>
        <p:sp>
          <p:nvSpPr>
            <p:cNvPr id="943" name="Google Shape;943;p11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iterar el array de objetos con for...of, y por cada elemento crear un div. Usamos plantillas literales para incluir la información del objeto, y asignarla al innerHTML del contenedor.</a:t>
              </a:r>
              <a:endParaRPr sz="1100">
                <a:latin typeface="Didact Gothic"/>
                <a:ea typeface="Didact Gothic"/>
                <a:cs typeface="Didact Gothic"/>
                <a:sym typeface="Didact Gothic"/>
              </a:endParaRPr>
            </a:p>
          </p:txBody>
        </p:sp>
        <p:pic>
          <p:nvPicPr>
            <p:cNvPr id="944" name="Google Shape;944;p11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945" name="Google Shape;945;p11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46" name="Google Shape;946;p112"/>
          <p:cNvPicPr preferRelativeResize="0"/>
          <p:nvPr/>
        </p:nvPicPr>
        <p:blipFill rotWithShape="1">
          <a:blip r:embed="rId6">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3"/>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resolución de la actividad 4, añadir un ‘id’ como propiedad a la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y</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modificar las instancias, definiendo un identificador único por cada cantante.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generado,</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incluir un botón cuyo id de la etiqueta tenga el valor asociado a la propiedad ‘id’ del objeto, y el texto de cada botón sea ‘Contratar”.</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52" name="Google Shape;952;p11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BOTON CONTRATAR </a:t>
            </a:r>
            <a:endParaRPr i="1" sz="2600">
              <a:latin typeface="Anton"/>
              <a:ea typeface="Anton"/>
              <a:cs typeface="Anton"/>
              <a:sym typeface="Anton"/>
            </a:endParaRPr>
          </a:p>
        </p:txBody>
      </p:sp>
      <p:pic>
        <p:nvPicPr>
          <p:cNvPr id="953" name="Google Shape;953;p11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54" name="Google Shape;954;p113"/>
          <p:cNvGrpSpPr/>
          <p:nvPr/>
        </p:nvGrpSpPr>
        <p:grpSpPr>
          <a:xfrm>
            <a:off x="4536900" y="3909775"/>
            <a:ext cx="4527000" cy="1046700"/>
            <a:chOff x="4442550" y="3886525"/>
            <a:chExt cx="4527000" cy="1046700"/>
          </a:xfrm>
        </p:grpSpPr>
        <p:sp>
          <p:nvSpPr>
            <p:cNvPr id="955" name="Google Shape;955;p113"/>
            <p:cNvSpPr txBox="1"/>
            <p:nvPr/>
          </p:nvSpPr>
          <p:spPr>
            <a:xfrm>
              <a:off x="4442550" y="38865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Podemos incluir botones con ids diferentes cuando generamos una estructura html dinámica, con la intención de que cuando “el usuario presione el botón” sea posible distinguir qué objeto seleccionó.</a:t>
              </a:r>
              <a:endParaRPr sz="1100">
                <a:latin typeface="Didact Gothic"/>
                <a:ea typeface="Didact Gothic"/>
                <a:cs typeface="Didact Gothic"/>
                <a:sym typeface="Didact Gothic"/>
              </a:endParaRPr>
            </a:p>
          </p:txBody>
        </p:sp>
        <p:pic>
          <p:nvPicPr>
            <p:cNvPr id="956" name="Google Shape;956;p113"/>
            <p:cNvPicPr preferRelativeResize="0"/>
            <p:nvPr/>
          </p:nvPicPr>
          <p:blipFill rotWithShape="1">
            <a:blip r:embed="rId4">
              <a:alphaModFix/>
            </a:blip>
            <a:srcRect b="11598" l="20899" r="21303" t="9174"/>
            <a:stretch/>
          </p:blipFill>
          <p:spPr>
            <a:xfrm>
              <a:off x="4517850" y="4045975"/>
              <a:ext cx="407325" cy="558300"/>
            </a:xfrm>
            <a:prstGeom prst="rect">
              <a:avLst/>
            </a:prstGeom>
            <a:noFill/>
            <a:ln>
              <a:noFill/>
            </a:ln>
          </p:spPr>
        </p:pic>
      </p:grpSp>
      <p:pic>
        <p:nvPicPr>
          <p:cNvPr id="957" name="Google Shape;957;p11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58" name="Google Shape;958;p113"/>
          <p:cNvPicPr preferRelativeResize="0"/>
          <p:nvPr/>
        </p:nvPicPr>
        <p:blipFill rotWithShape="1">
          <a:blip r:embed="rId6">
            <a:alphaModFix/>
          </a:blip>
          <a:srcRect b="0" l="18318" r="19983" t="0"/>
          <a:stretch/>
        </p:blipFill>
        <p:spPr>
          <a:xfrm>
            <a:off x="0" y="-16200"/>
            <a:ext cx="4258025" cy="517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